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6"/>
  </p:notesMasterIdLst>
  <p:handoutMasterIdLst>
    <p:handoutMasterId r:id="rId17"/>
  </p:handoutMasterIdLst>
  <p:sldIdLst>
    <p:sldId id="278" r:id="rId6"/>
    <p:sldId id="419" r:id="rId7"/>
    <p:sldId id="420" r:id="rId8"/>
    <p:sldId id="421" r:id="rId9"/>
    <p:sldId id="269" r:id="rId10"/>
    <p:sldId id="414" r:id="rId11"/>
    <p:sldId id="422" r:id="rId12"/>
    <p:sldId id="423" r:id="rId13"/>
    <p:sldId id="281"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C72"/>
    <a:srgbClr val="E33D37"/>
    <a:srgbClr val="7BB235"/>
    <a:srgbClr val="395B72"/>
    <a:srgbClr val="E36E22"/>
    <a:srgbClr val="297EBA"/>
    <a:srgbClr val="249FA7"/>
    <a:srgbClr val="9A3B7D"/>
    <a:srgbClr val="CF3667"/>
    <a:srgbClr val="EEA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96" autoAdjust="0"/>
    <p:restoredTop sz="86019" autoAdjust="0"/>
  </p:normalViewPr>
  <p:slideViewPr>
    <p:cSldViewPr snapToGrid="0">
      <p:cViewPr varScale="1">
        <p:scale>
          <a:sx n="112" d="100"/>
          <a:sy n="112" d="100"/>
        </p:scale>
        <p:origin x="52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5A6E39-C038-CD46-97A2-69F930816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3268AB-D427-AD47-A9F1-8BA6CA2A4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7309-1029-D14C-81A2-3A084AEE663C}" type="datetimeFigureOut">
              <a:rPr lang="en-US" smtClean="0"/>
              <a:t>7/7/21</a:t>
            </a:fld>
            <a:endParaRPr lang="en-US"/>
          </a:p>
        </p:txBody>
      </p:sp>
      <p:sp>
        <p:nvSpPr>
          <p:cNvPr id="4" name="Footer Placeholder 3">
            <a:extLst>
              <a:ext uri="{FF2B5EF4-FFF2-40B4-BE49-F238E27FC236}">
                <a16:creationId xmlns:a16="http://schemas.microsoft.com/office/drawing/2014/main" id="{720AE180-87C4-2F46-83AF-1ED7D1649C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3438D5-255F-4E45-B3E7-64478DADD3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07AD1-719D-C244-AC66-7F6077A1EC32}" type="slidenum">
              <a:rPr lang="en-US" smtClean="0"/>
              <a:t>‹#›</a:t>
            </a:fld>
            <a:endParaRPr lang="en-US"/>
          </a:p>
        </p:txBody>
      </p:sp>
    </p:spTree>
    <p:extLst>
      <p:ext uri="{BB962C8B-B14F-4D97-AF65-F5344CB8AC3E}">
        <p14:creationId xmlns:p14="http://schemas.microsoft.com/office/powerpoint/2010/main" val="220882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481B7-D50A-264F-9BF3-1AB1A17CC57F}"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A0831-0CB7-9848-89D2-EF1DBD9B7483}" type="slidenum">
              <a:rPr lang="en-GB" smtClean="0"/>
              <a:t>‹#›</a:t>
            </a:fld>
            <a:endParaRPr lang="en-GB"/>
          </a:p>
        </p:txBody>
      </p:sp>
    </p:spTree>
    <p:extLst>
      <p:ext uri="{BB962C8B-B14F-4D97-AF65-F5344CB8AC3E}">
        <p14:creationId xmlns:p14="http://schemas.microsoft.com/office/powerpoint/2010/main" val="407770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A0831-0CB7-9848-89D2-EF1DBD9B7483}" type="slidenum">
              <a:rPr lang="en-GB" smtClean="0"/>
              <a:t>6</a:t>
            </a:fld>
            <a:endParaRPr lang="en-GB"/>
          </a:p>
        </p:txBody>
      </p:sp>
    </p:spTree>
    <p:extLst>
      <p:ext uri="{BB962C8B-B14F-4D97-AF65-F5344CB8AC3E}">
        <p14:creationId xmlns:p14="http://schemas.microsoft.com/office/powerpoint/2010/main" val="127810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A0831-0CB7-9848-89D2-EF1DBD9B7483}" type="slidenum">
              <a:rPr lang="en-GB" smtClean="0"/>
              <a:t>8</a:t>
            </a:fld>
            <a:endParaRPr lang="en-GB"/>
          </a:p>
        </p:txBody>
      </p:sp>
    </p:spTree>
    <p:extLst>
      <p:ext uri="{BB962C8B-B14F-4D97-AF65-F5344CB8AC3E}">
        <p14:creationId xmlns:p14="http://schemas.microsoft.com/office/powerpoint/2010/main" val="88334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D06B0D-3CBF-384E-8331-376C4D26D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8117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5328-08F5-BA4D-B8B0-C726DF10413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A726551-B08B-1347-9E1B-7B45578981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95D5EE-8AF7-5846-AD17-78880783DD03}"/>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5" name="Footer Placeholder 4">
            <a:extLst>
              <a:ext uri="{FF2B5EF4-FFF2-40B4-BE49-F238E27FC236}">
                <a16:creationId xmlns:a16="http://schemas.microsoft.com/office/drawing/2014/main" id="{117F153C-EBF8-8542-98AA-277901EC3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A67AD-E129-3F48-AD3A-971BC213ED2B}"/>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101295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2B60F-CAE6-0142-B3D5-6EF99B8274A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19A70AC-D26F-B143-ABDB-0A73BE2FC3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15F050-33C0-7F46-ADAB-F85C2237AF2F}"/>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5" name="Footer Placeholder 4">
            <a:extLst>
              <a:ext uri="{FF2B5EF4-FFF2-40B4-BE49-F238E27FC236}">
                <a16:creationId xmlns:a16="http://schemas.microsoft.com/office/drawing/2014/main" id="{7D177F1E-46CC-5C46-8FF9-3D5CFABFD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F17D4-C276-9C40-85E2-B2141974E683}"/>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09265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8" y="5130490"/>
            <a:ext cx="10896336"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87928" y="4024430"/>
            <a:ext cx="10896336" cy="997196"/>
          </a:xfrm>
        </p:spPr>
        <p:txBody>
          <a:bodyPr vert="horz" wrap="square" lIns="0" tIns="0" rIns="0" bIns="0" rtlCol="0">
            <a:noAutofit/>
          </a:bodyPr>
          <a:lstStyle>
            <a:lvl1pPr>
              <a:lnSpc>
                <a:spcPct val="90000"/>
              </a:lnSpc>
              <a:defRPr lang="de-DE" sz="2853"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5"/>
          </a:xfrm>
          <a:solidFill>
            <a:schemeClr val="tx2">
              <a:alpha val="70000"/>
            </a:schemeClr>
          </a:solidFill>
        </p:spPr>
        <p:txBody>
          <a:bodyPr tIns="504000"/>
          <a:lstStyle>
            <a:lvl1pPr algn="ctr">
              <a:defRPr sz="1268">
                <a:solidFill>
                  <a:schemeClr val="tx1"/>
                </a:solidFill>
              </a:defRPr>
            </a:lvl1pPr>
          </a:lstStyle>
          <a:p>
            <a:r>
              <a:rPr lang="en-US"/>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5"/>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2"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11091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0615">
          <p15:clr>
            <a:srgbClr val="FBAE40"/>
          </p15:clr>
        </p15:guide>
        <p15:guide id="2" orient="horz" pos="5836">
          <p15:clr>
            <a:srgbClr val="FBAE40"/>
          </p15:clr>
        </p15:guide>
        <p15:guide id="3" orient="horz" pos="3044">
          <p15:clr>
            <a:srgbClr val="FBAE40"/>
          </p15:clr>
        </p15:guide>
        <p15:guide id="4" pos="256">
          <p15:clr>
            <a:srgbClr val="FBAE40"/>
          </p15:clr>
        </p15:guide>
        <p15:guide id="5" orient="horz" pos="3569">
          <p15:clr>
            <a:srgbClr val="FBAE40"/>
          </p15:clr>
        </p15:guide>
        <p15:guide id="6" orient="horz" pos="4456">
          <p15:clr>
            <a:srgbClr val="FBAE40"/>
          </p15:clr>
        </p15:guide>
        <p15:guide id="7" orient="horz" pos="4552">
          <p15:clr>
            <a:srgbClr val="FBAE40"/>
          </p15:clr>
        </p15:guide>
        <p15:guide id="8" orient="horz" pos="4935">
          <p15:clr>
            <a:srgbClr val="FBAE40"/>
          </p15:clr>
        </p15:guide>
        <p15:guide id="9" pos="99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6" y="5130490"/>
            <a:ext cx="10897962"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2"/>
          <p:cNvSpPr>
            <a:spLocks noGrp="1"/>
          </p:cNvSpPr>
          <p:nvPr>
            <p:ph type="title" hasCustomPrompt="1"/>
          </p:nvPr>
        </p:nvSpPr>
        <p:spPr>
          <a:xfrm>
            <a:off x="287926" y="4024430"/>
            <a:ext cx="10897962"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2000" cy="3430005"/>
          </a:xfrm>
          <a:noFill/>
        </p:spPr>
        <p:txBody>
          <a:bodyPr tIns="504000"/>
          <a:lstStyle>
            <a:lvl1pPr algn="ctr">
              <a:defRPr sz="1268">
                <a:solidFill>
                  <a:schemeClr val="tx1"/>
                </a:solidFill>
              </a:defRPr>
            </a:lvl1pPr>
          </a:lstStyle>
          <a:p>
            <a:r>
              <a:rPr lang="en-US"/>
              <a:t>Click to insert illustration</a:t>
            </a:r>
          </a:p>
        </p:txBody>
      </p:sp>
      <p:pic>
        <p:nvPicPr>
          <p:cNvPr id="7"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35451533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41">
          <p15:clr>
            <a:srgbClr val="FBAE40"/>
          </p15:clr>
        </p15:guide>
        <p15:guide id="2" pos="256">
          <p15:clr>
            <a:srgbClr val="FBAE40"/>
          </p15:clr>
        </p15:guide>
        <p15:guide id="3" orient="horz" pos="5837">
          <p15:clr>
            <a:srgbClr val="FBAE40"/>
          </p15:clr>
        </p15:guide>
        <p15:guide id="4" orient="horz" pos="3569">
          <p15:clr>
            <a:srgbClr val="FBAE40"/>
          </p15:clr>
        </p15:guide>
        <p15:guide id="5" orient="horz" pos="4456">
          <p15:clr>
            <a:srgbClr val="FBAE40"/>
          </p15:clr>
        </p15:guide>
        <p15:guide id="6" orient="horz" pos="4554">
          <p15:clr>
            <a:srgbClr val="FBAE40"/>
          </p15:clr>
        </p15:guide>
        <p15:guide id="7" orient="horz" pos="4937">
          <p15:clr>
            <a:srgbClr val="FBAE40"/>
          </p15:clr>
        </p15:guide>
        <p15:guide id="8" pos="99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8592934"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4" name="Title 3"/>
          <p:cNvSpPr>
            <a:spLocks noGrp="1"/>
          </p:cNvSpPr>
          <p:nvPr>
            <p:ph type="title" hasCustomPrompt="1"/>
          </p:nvPr>
        </p:nvSpPr>
        <p:spPr>
          <a:xfrm>
            <a:off x="287926" y="2706317"/>
            <a:ext cx="859456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grpSp>
        <p:nvGrpSpPr>
          <p:cNvPr id="2" name="Hero Motion Band"/>
          <p:cNvGrpSpPr/>
          <p:nvPr userDrawn="1"/>
        </p:nvGrpSpPr>
        <p:grpSpPr>
          <a:xfrm>
            <a:off x="9168785" y="0"/>
            <a:ext cx="3023215"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17747984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orient="horz" pos="3785">
          <p15:clr>
            <a:srgbClr val="FBAE40"/>
          </p15:clr>
        </p15:guide>
        <p15:guide id="4" orient="horz" pos="3287">
          <p15:clr>
            <a:srgbClr val="FBAE40"/>
          </p15:clr>
        </p15:guide>
        <p15:guide id="5" orient="horz" pos="4168">
          <p15:clr>
            <a:srgbClr val="FBAE40"/>
          </p15:clr>
        </p15:guide>
        <p15:guide id="6" pos="79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6" y="963001"/>
            <a:ext cx="4930716" cy="4932000"/>
          </a:xfrm>
        </p:spPr>
        <p:txBody>
          <a:bodyPr/>
          <a:lstStyle/>
          <a:p>
            <a:r>
              <a:rPr lang="en-US"/>
              <a:t>Click icon to add picture</a:t>
            </a:r>
            <a:endParaRPr lang="de-DE"/>
          </a:p>
        </p:txBody>
      </p:sp>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6371770"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pic>
        <p:nvPicPr>
          <p:cNvPr id="9"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271114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pos="5934">
          <p15:clr>
            <a:srgbClr val="FBAE40"/>
          </p15:clr>
        </p15:guide>
        <p15:guide id="4" orient="horz" pos="3785">
          <p15:clr>
            <a:srgbClr val="FBAE40"/>
          </p15:clr>
        </p15:guide>
        <p15:guide id="5" orient="horz" pos="3289">
          <p15:clr>
            <a:srgbClr val="FBAE40"/>
          </p15:clr>
        </p15:guide>
        <p15:guide id="6" orient="horz" pos="41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70" y="1620001"/>
            <a:ext cx="11182287" cy="4716000"/>
          </a:xfrm>
        </p:spPr>
        <p:txBody>
          <a:bodyPr>
            <a:normAutofit/>
          </a:bodyPr>
          <a:lstStyle>
            <a:lvl1pPr marL="0" marR="0" indent="0" algn="l" defTabSz="862451" rtl="0" eaLnBrk="1" fontAlgn="auto" latinLnBrk="0" hangingPunct="1">
              <a:lnSpc>
                <a:spcPct val="100000"/>
              </a:lnSpc>
              <a:spcBef>
                <a:spcPts val="2378"/>
              </a:spcBef>
              <a:spcAft>
                <a:spcPts val="0"/>
              </a:spcAft>
              <a:buClr>
                <a:schemeClr val="accent1"/>
              </a:buClr>
              <a:buSzPct val="80000"/>
              <a:buFontTx/>
              <a:buNone/>
              <a:tabLst/>
              <a:defRPr sz="1585" b="0"/>
            </a:lvl1pPr>
            <a:lvl2pPr marL="142583" marR="0" indent="-142583" algn="l" defTabSz="862451" rtl="0" eaLnBrk="1" fontAlgn="auto" latinLnBrk="0" hangingPunct="1">
              <a:lnSpc>
                <a:spcPct val="100000"/>
              </a:lnSpc>
              <a:spcBef>
                <a:spcPts val="475"/>
              </a:spcBef>
              <a:spcAft>
                <a:spcPts val="0"/>
              </a:spcAft>
              <a:buClr>
                <a:schemeClr val="accent1"/>
              </a:buClr>
              <a:buSzPct val="100000"/>
              <a:buFont typeface="Wingdings" panose="05000000000000000000" pitchFamily="2" charset="2"/>
              <a:buChar char="§"/>
              <a:tabLst/>
              <a:defRPr sz="1426"/>
            </a:lvl2pPr>
            <a:lvl3pPr marL="285167" marR="0" indent="-142098" algn="l" defTabSz="862451" rtl="0" eaLnBrk="1" fontAlgn="auto" latinLnBrk="0" hangingPunct="1">
              <a:lnSpc>
                <a:spcPct val="100000"/>
              </a:lnSpc>
              <a:spcBef>
                <a:spcPts val="318"/>
              </a:spcBef>
              <a:spcAft>
                <a:spcPts val="0"/>
              </a:spcAft>
              <a:buClr>
                <a:schemeClr val="tx1"/>
              </a:buClr>
              <a:buSzPct val="100000"/>
              <a:buFont typeface="Arial" pitchFamily="34" charset="0"/>
              <a:buChar char="–"/>
              <a:tabLst/>
              <a:defRPr sz="1426" baseline="0"/>
            </a:lvl3pPr>
            <a:lvl4pPr marL="427750" marR="0" indent="-142583" algn="l" defTabSz="862451" rtl="0" eaLnBrk="1" fontAlgn="auto" latinLnBrk="0" hangingPunct="1">
              <a:lnSpc>
                <a:spcPct val="100000"/>
              </a:lnSpc>
              <a:spcBef>
                <a:spcPts val="198"/>
              </a:spcBef>
              <a:spcAft>
                <a:spcPts val="0"/>
              </a:spcAft>
              <a:buClr>
                <a:schemeClr val="tx1"/>
              </a:buClr>
              <a:buSzPct val="100000"/>
              <a:buFont typeface="Courier New" pitchFamily="49" charset="0"/>
              <a:buChar char="o"/>
              <a:tabLst/>
              <a:defRPr sz="1268"/>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13825189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10416">
          <p15:clr>
            <a:srgbClr val="FBAE40"/>
          </p15:clr>
        </p15:guide>
        <p15:guide id="4" orient="horz" pos="445">
          <p15:clr>
            <a:srgbClr val="FBAE40"/>
          </p15:clr>
        </p15:guide>
        <p15:guide id="5" orient="horz" pos="776">
          <p15:clr>
            <a:srgbClr val="FBAE40"/>
          </p15:clr>
        </p15:guide>
        <p15:guide id="6" orient="horz" pos="562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70" y="3090447"/>
            <a:ext cx="11182287" cy="677108"/>
          </a:xfrm>
        </p:spPr>
        <p:txBody>
          <a:bodyPr anchor="ctr"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48427099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449">
          <p15:clr>
            <a:srgbClr val="FBAE40"/>
          </p15:clr>
        </p15:guide>
        <p15:guide id="2" orient="horz" pos="3041">
          <p15:clr>
            <a:srgbClr val="FBAE40"/>
          </p15:clr>
        </p15:guide>
        <p15:guide id="3" pos="104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1"/>
            <a:ext cx="12192000" cy="3430800"/>
          </a:xfrm>
          <a:noFill/>
        </p:spPr>
        <p:txBody>
          <a:bodyPr tIns="324000"/>
          <a:lstStyle>
            <a:lvl1pPr marL="0" marR="0" indent="0" algn="ctr" defTabSz="862451" rtl="0" eaLnBrk="1" fontAlgn="auto" latinLnBrk="0" hangingPunct="1">
              <a:lnSpc>
                <a:spcPct val="100000"/>
              </a:lnSpc>
              <a:spcBef>
                <a:spcPts val="950"/>
              </a:spcBef>
              <a:spcAft>
                <a:spcPts val="0"/>
              </a:spcAft>
              <a:buClr>
                <a:schemeClr val="accent1"/>
              </a:buClr>
              <a:buSzPct val="80000"/>
              <a:buFontTx/>
              <a:buNone/>
              <a:tabLst/>
              <a:defRPr sz="1268">
                <a:solidFill>
                  <a:schemeClr val="tx1"/>
                </a:solidFill>
              </a:defRPr>
            </a:lvl1pPr>
          </a:lstStyle>
          <a:p>
            <a:pPr marL="0" marR="0" lvl="0" indent="0" algn="ctr" defTabSz="862451" rtl="0" eaLnBrk="1" fontAlgn="auto" latinLnBrk="0" hangingPunct="1">
              <a:lnSpc>
                <a:spcPct val="100000"/>
              </a:lnSpc>
              <a:spcBef>
                <a:spcPts val="95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3870" y="1375047"/>
            <a:ext cx="11182287" cy="677108"/>
          </a:xfrm>
        </p:spPr>
        <p:txBody>
          <a:bodyPr anchor="t"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81728998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3041">
          <p15:clr>
            <a:srgbClr val="FBAE40"/>
          </p15:clr>
        </p15:guide>
        <p15:guide id="2" pos="10416">
          <p15:clr>
            <a:srgbClr val="FBAE40"/>
          </p15:clr>
        </p15:guide>
        <p15:guide id="3" pos="449">
          <p15:clr>
            <a:srgbClr val="FBAE40"/>
          </p15:clr>
        </p15:guide>
        <p15:guide id="4" orient="horz" pos="1218">
          <p15:clr>
            <a:srgbClr val="FBAE40"/>
          </p15:clr>
        </p15:guide>
        <p15:guide id="5" orient="horz" pos="182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7567421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10416">
          <p15:clr>
            <a:srgbClr val="FBAE40"/>
          </p15:clr>
        </p15:guide>
        <p15:guide id="4" orient="horz" pos="776">
          <p15:clr>
            <a:srgbClr val="FBAE40"/>
          </p15:clr>
        </p15:guide>
        <p15:guide id="5" orient="horz" pos="56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B606-5C09-CB46-ABE0-F0AFFBACE3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E258BE-5991-694C-933B-56560D813C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8EEA25-3B0C-6149-843B-5068F22109C9}"/>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5" name="Footer Placeholder 4">
            <a:extLst>
              <a:ext uri="{FF2B5EF4-FFF2-40B4-BE49-F238E27FC236}">
                <a16:creationId xmlns:a16="http://schemas.microsoft.com/office/drawing/2014/main" id="{F2220F8F-461B-0E48-AC17-BAEB0E8CE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8A5FE-AA02-D146-9459-EA6F83A1318E}"/>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015785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1"/>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614628592"/>
      </p:ext>
    </p:extLst>
  </p:cSld>
  <p:clrMapOvr>
    <a:masterClrMapping/>
  </p:clrMapOvr>
  <p:extLst>
    <p:ext uri="{DCECCB84-F9BA-43D5-87BE-67443E8EF086}">
      <p15:sldGuideLst xmlns:p15="http://schemas.microsoft.com/office/powerpoint/2012/main">
        <p15:guide id="1" pos="447">
          <p15:clr>
            <a:srgbClr val="FBAE40"/>
          </p15:clr>
        </p15:guide>
        <p15:guide id="2" orient="horz" pos="5621">
          <p15:clr>
            <a:srgbClr val="FBAE40"/>
          </p15:clr>
        </p15:guide>
        <p15:guide id="3" pos="10416">
          <p15:clr>
            <a:srgbClr val="FBAE40"/>
          </p15:clr>
        </p15:guide>
        <p15:guide id="4" orient="horz" pos="448">
          <p15:clr>
            <a:srgbClr val="FBAE40"/>
          </p15:clr>
        </p15:guide>
        <p15:guide id="5" orient="horz" pos="777">
          <p15:clr>
            <a:srgbClr val="FBAE40"/>
          </p15:clr>
        </p15:guide>
        <p15:guide id="6" orient="horz" pos="14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3"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400556604"/>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10416">
          <p15:clr>
            <a:srgbClr val="FBAE40"/>
          </p15:clr>
        </p15:guide>
        <p15:guide id="4" pos="5196">
          <p15:clr>
            <a:srgbClr val="FBAE40"/>
          </p15:clr>
        </p15:guide>
        <p15:guide id="5" pos="5667">
          <p15:clr>
            <a:srgbClr val="FBAE40"/>
          </p15:clr>
        </p15:guide>
        <p15:guide id="6" orient="horz" pos="447">
          <p15:clr>
            <a:srgbClr val="FBAE40"/>
          </p15:clr>
        </p15:guide>
        <p15:guide id="7" orient="horz" pos="776">
          <p15:clr>
            <a:srgbClr val="FBAE40"/>
          </p15:clr>
        </p15:guide>
        <p15:guide id="8" orient="horz" pos="14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2"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7"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71"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72118081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625">
          <p15:clr>
            <a:srgbClr val="FBAE40"/>
          </p15:clr>
        </p15:guide>
        <p15:guide id="4" pos="3843">
          <p15:clr>
            <a:srgbClr val="FBAE40"/>
          </p15:clr>
        </p15:guide>
        <p15:guide id="5" pos="7021">
          <p15:clr>
            <a:srgbClr val="FBAE40"/>
          </p15:clr>
        </p15:guide>
        <p15:guide id="6" pos="7240">
          <p15:clr>
            <a:srgbClr val="FBAE40"/>
          </p15:clr>
        </p15:guide>
        <p15:guide id="7" pos="10416">
          <p15:clr>
            <a:srgbClr val="FBAE40"/>
          </p15:clr>
        </p15:guide>
        <p15:guide id="8" orient="horz" pos="776">
          <p15:clr>
            <a:srgbClr val="FBAE40"/>
          </p15:clr>
        </p15:guide>
        <p15:guide id="9" orient="horz" pos="1436">
          <p15:clr>
            <a:srgbClr val="FBAE40"/>
          </p15:clr>
        </p15:guide>
        <p15:guide id="10" orient="horz" pos="5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3"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3"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28197743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3771">
          <p15:clr>
            <a:srgbClr val="FBAE40"/>
          </p15:clr>
        </p15:guide>
        <p15:guide id="6" orient="horz" pos="4230">
          <p15:clr>
            <a:srgbClr val="FBAE40"/>
          </p15:clr>
        </p15:guide>
        <p15:guide id="7" orient="horz" pos="5621">
          <p15:clr>
            <a:srgbClr val="FBAE40"/>
          </p15:clr>
        </p15:guide>
        <p15:guide id="8" pos="5207">
          <p15:clr>
            <a:srgbClr val="FBAE40"/>
          </p15:clr>
        </p15:guide>
        <p15:guide id="9" pos="5657">
          <p15:clr>
            <a:srgbClr val="FBAE40"/>
          </p15:clr>
        </p15:guide>
        <p15:guide id="10" pos="10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8"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8"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4"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4"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70"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70"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378676213"/>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472">
          <p15:clr>
            <a:srgbClr val="FBAE40"/>
          </p15:clr>
        </p15:guide>
        <p15:guide id="4" pos="3922">
          <p15:clr>
            <a:srgbClr val="FBAE40"/>
          </p15:clr>
        </p15:guide>
        <p15:guide id="5" pos="6945">
          <p15:clr>
            <a:srgbClr val="FBAE40"/>
          </p15:clr>
        </p15:guide>
        <p15:guide id="6" pos="7393">
          <p15:clr>
            <a:srgbClr val="FBAE40"/>
          </p15:clr>
        </p15:guide>
        <p15:guide id="7" pos="10416">
          <p15:clr>
            <a:srgbClr val="FBAE40"/>
          </p15:clr>
        </p15:guide>
        <p15:guide id="8" orient="horz" pos="776">
          <p15:clr>
            <a:srgbClr val="FBAE40"/>
          </p15:clr>
        </p15:guide>
        <p15:guide id="9" orient="horz" pos="1435">
          <p15:clr>
            <a:srgbClr val="FBAE40"/>
          </p15:clr>
        </p15:guide>
        <p15:guide id="10" orient="horz" pos="3419">
          <p15:clr>
            <a:srgbClr val="FBAE40"/>
          </p15:clr>
        </p15:guide>
        <p15:guide id="11" orient="horz" pos="3863">
          <p15:clr>
            <a:srgbClr val="FBAE40"/>
          </p15:clr>
        </p15:guide>
        <p15:guide id="12" orient="horz" pos="56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70" y="3878222"/>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70"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2463"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3"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4"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4"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598"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598"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08363177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7">
          <p15:clr>
            <a:srgbClr val="FBAE40"/>
          </p15:clr>
        </p15:guide>
        <p15:guide id="5" orient="horz" pos="2971">
          <p15:clr>
            <a:srgbClr val="FBAE40"/>
          </p15:clr>
        </p15:guide>
        <p15:guide id="6" orient="horz" pos="3439">
          <p15:clr>
            <a:srgbClr val="FBAE40"/>
          </p15:clr>
        </p15:guide>
        <p15:guide id="7" orient="horz" pos="5619">
          <p15:clr>
            <a:srgbClr val="FBAE40"/>
          </p15:clr>
        </p15:guide>
        <p15:guide id="8" pos="2602">
          <p15:clr>
            <a:srgbClr val="FBAE40"/>
          </p15:clr>
        </p15:guide>
        <p15:guide id="9" pos="3054">
          <p15:clr>
            <a:srgbClr val="FBAE40"/>
          </p15:clr>
        </p15:guide>
        <p15:guide id="10" pos="5209">
          <p15:clr>
            <a:srgbClr val="FBAE40"/>
          </p15:clr>
        </p15:guide>
        <p15:guide id="11" pos="5657">
          <p15:clr>
            <a:srgbClr val="FBAE40"/>
          </p15:clr>
        </p15:guide>
        <p15:guide id="12" pos="7815">
          <p15:clr>
            <a:srgbClr val="FBAE40"/>
          </p15:clr>
        </p15:guide>
        <p15:guide id="13" pos="8262">
          <p15:clr>
            <a:srgbClr val="FBAE40"/>
          </p15:clr>
        </p15:guide>
        <p15:guide id="14" pos="104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42001324"/>
      </p:ext>
    </p:extLst>
  </p:cSld>
  <p:clrMapOvr>
    <a:masterClrMapping/>
  </p:clrMapOvr>
  <p:extLst>
    <p:ext uri="{DCECCB84-F9BA-43D5-87BE-67443E8EF086}">
      <p15:sldGuideLst xmlns:p15="http://schemas.microsoft.com/office/powerpoint/2012/main">
        <p15:guide id="1" pos="449">
          <p15:clr>
            <a:srgbClr val="FBAE40"/>
          </p15:clr>
        </p15:guide>
        <p15:guide id="4" orient="horz" pos="1596">
          <p15:clr>
            <a:srgbClr val="FBAE40"/>
          </p15:clr>
        </p15:guide>
        <p15:guide id="5" orient="horz" pos="4513">
          <p15:clr>
            <a:srgbClr val="FBAE40"/>
          </p15:clr>
        </p15:guide>
        <p15:guide id="6" pos="1041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24641467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596">
          <p15:clr>
            <a:srgbClr val="FBAE40"/>
          </p15:clr>
        </p15:guide>
        <p15:guide id="5" orient="horz" pos="4513">
          <p15:clr>
            <a:srgbClr val="FBAE40"/>
          </p15:clr>
        </p15:guide>
        <p15:guide id="6" pos="104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8" y="252000"/>
            <a:ext cx="4066942"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9" y="1620001"/>
            <a:ext cx="7090154" cy="4716000"/>
          </a:xfrm>
        </p:spPr>
        <p:txBody>
          <a:bodyPr/>
          <a:lstStyle>
            <a:lvl1pPr>
              <a:defRPr/>
            </a:lvl1pPr>
            <a:lvl2pPr marL="164948" indent="-164948">
              <a:defRPr/>
            </a:lvl2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2" y="504001"/>
            <a:ext cx="709015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383968900"/>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6769">
          <p15:clr>
            <a:srgbClr val="FBAE40"/>
          </p15:clr>
        </p15:guide>
        <p15:guide id="4" pos="7240">
          <p15:clr>
            <a:srgbClr val="FBAE40"/>
          </p15:clr>
        </p15:guide>
        <p15:guide id="5" orient="horz" pos="447">
          <p15:clr>
            <a:srgbClr val="FBAE40"/>
          </p15:clr>
        </p15:guide>
        <p15:guide id="6" orient="horz" pos="776">
          <p15:clr>
            <a:srgbClr val="FBAE40"/>
          </p15:clr>
        </p15:guide>
        <p15:guide id="7" orient="horz" pos="14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3" y="252000"/>
            <a:ext cx="6096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871" y="1620001"/>
            <a:ext cx="5110669"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3874" y="504001"/>
            <a:ext cx="5110669"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832750213"/>
      </p:ext>
    </p:extLst>
  </p:cSld>
  <p:clrMapOvr>
    <a:masterClrMapping/>
  </p:clrMapOvr>
  <p:extLst>
    <p:ext uri="{DCECCB84-F9BA-43D5-87BE-67443E8EF086}">
      <p15:sldGuideLst xmlns:p15="http://schemas.microsoft.com/office/powerpoint/2012/main">
        <p15:guide id="1" pos="5432">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5003">
          <p15:clr>
            <a:srgbClr val="FBAE40"/>
          </p15:clr>
        </p15:guide>
        <p15:guide id="7" pos="4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373C-75CA-BE4E-8A15-EF24DE023C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B3043D-F53F-8540-A4DE-6EA042A13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F1880D-A41E-944D-A045-58B97ADF6ACE}"/>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5" name="Footer Placeholder 4">
            <a:extLst>
              <a:ext uri="{FF2B5EF4-FFF2-40B4-BE49-F238E27FC236}">
                <a16:creationId xmlns:a16="http://schemas.microsoft.com/office/drawing/2014/main" id="{8D62811C-42FC-F646-9EC9-8800CA9AF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02858-4755-3D4C-A4C0-F44D46AF34EF}"/>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21944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03859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4"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6"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45628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3" y="1620001"/>
            <a:ext cx="5326613" cy="4716000"/>
          </a:xfrm>
          <a:solidFill>
            <a:schemeClr val="tx2">
              <a:alpha val="70000"/>
            </a:schemeClr>
          </a:solidFill>
        </p:spPr>
        <p:txBody>
          <a:bodyPr vert="horz" lIns="0" tIns="1512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18539094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5196">
          <p15:clr>
            <a:srgbClr val="FBAE40"/>
          </p15:clr>
        </p15:guide>
        <p15:guide id="4" pos="5668">
          <p15:clr>
            <a:srgbClr val="FBAE40"/>
          </p15:clr>
        </p15:guide>
        <p15:guide id="5" pos="10416">
          <p15:clr>
            <a:srgbClr val="FBAE40"/>
          </p15:clr>
        </p15:guide>
        <p15:guide id="6" orient="horz" pos="447">
          <p15:clr>
            <a:srgbClr val="FBAE40"/>
          </p15:clr>
        </p15:guide>
        <p15:guide id="7" orient="horz" pos="776">
          <p15:clr>
            <a:srgbClr val="FBAE40"/>
          </p15:clr>
        </p15:guide>
        <p15:guide id="8" orient="horz" pos="562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70" y="1620001"/>
            <a:ext cx="11182287" cy="4716000"/>
          </a:xfrm>
          <a:solidFill>
            <a:schemeClr val="tx2">
              <a:alpha val="70000"/>
            </a:schemeClr>
          </a:solidFill>
        </p:spPr>
        <p:txBody>
          <a:bodyPr tIns="1368000"/>
          <a:lstStyle>
            <a:lvl1pPr algn="ctr">
              <a:defRPr sz="111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059160122"/>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10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7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4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9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70" y="2905488"/>
            <a:ext cx="5592132" cy="2501010"/>
          </a:xfrm>
        </p:spPr>
        <p:txBody>
          <a:bodyPr anchor="t" anchorCtr="0">
            <a:noAutofit/>
          </a:bodyPr>
          <a:lstStyle>
            <a:lvl1pPr>
              <a:spcBef>
                <a:spcPts val="0"/>
              </a:spcBef>
              <a:spcAft>
                <a:spcPts val="950"/>
              </a:spcAft>
              <a:defRPr sz="1268" b="0"/>
            </a:lvl1pPr>
            <a:lvl2pPr marL="0" indent="0">
              <a:spcBef>
                <a:spcPts val="0"/>
              </a:spcBef>
              <a:buNone/>
              <a:defRPr sz="1268"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870" y="1467010"/>
            <a:ext cx="5592132" cy="923116"/>
          </a:xfrm>
        </p:spPr>
        <p:txBody>
          <a:bodyPr anchor="t" anchorCtr="0">
            <a:noAutofit/>
          </a:bodyPr>
          <a:lstStyle>
            <a:lvl1pPr>
              <a:defRPr sz="4358">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869" y="5994002"/>
            <a:ext cx="1578051" cy="360000"/>
          </a:xfrm>
          <a:prstGeom prst="rect">
            <a:avLst/>
          </a:prstGeom>
        </p:spPr>
      </p:pic>
    </p:spTree>
    <p:extLst>
      <p:ext uri="{BB962C8B-B14F-4D97-AF65-F5344CB8AC3E}">
        <p14:creationId xmlns:p14="http://schemas.microsoft.com/office/powerpoint/2010/main" val="410983217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416">
          <p15:clr>
            <a:srgbClr val="FBAE40"/>
          </p15:clr>
        </p15:guide>
        <p15:guide id="2" orient="horz" pos="1302">
          <p15:clr>
            <a:srgbClr val="FBAE40"/>
          </p15:clr>
        </p15:guide>
        <p15:guide id="4" orient="horz" pos="2576">
          <p15:clr>
            <a:srgbClr val="FBAE40"/>
          </p15:clr>
        </p15:guide>
        <p15:guide id="5" orient="horz" pos="5633">
          <p15:clr>
            <a:srgbClr val="FBAE40"/>
          </p15:clr>
        </p15:guide>
        <p15:guide id="6" pos="449">
          <p15:clr>
            <a:srgbClr val="FBAE40"/>
          </p15:clr>
        </p15:guide>
        <p15:guide id="8" pos="5432">
          <p15:clr>
            <a:srgbClr val="FBAE40"/>
          </p15:clr>
        </p15:guide>
        <p15:guide id="9" orient="horz" pos="4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868" y="1620001"/>
            <a:ext cx="11182287" cy="2527936"/>
          </a:xfrm>
          <a:prstGeom prst="rect">
            <a:avLst/>
          </a:prstGeom>
          <a:noFill/>
        </p:spPr>
        <p:txBody>
          <a:bodyPr wrap="square" lIns="0" tIns="0" rIns="0" bIns="0" rtlCol="0">
            <a:spAutoFit/>
          </a:bodyPr>
          <a:lstStyle/>
          <a:p>
            <a:pPr>
              <a:spcBef>
                <a:spcPts val="950"/>
              </a:spcBef>
            </a:pPr>
            <a:r>
              <a:rPr lang="en-US" sz="873"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50"/>
              </a:spcBef>
            </a:pPr>
            <a:r>
              <a:rPr lang="en-US" sz="873"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of other software vendors. National product specifications may vary.</a:t>
            </a:r>
          </a:p>
          <a:p>
            <a:pPr>
              <a:spcBef>
                <a:spcPts val="950"/>
              </a:spcBef>
            </a:pPr>
            <a:r>
              <a:rPr lang="en-US" sz="873"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950"/>
              </a:spcBef>
            </a:pPr>
            <a:r>
              <a:rPr lang="en-US" sz="873"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73" kern="1200" baseline="0">
                <a:solidFill>
                  <a:schemeClr val="tx1"/>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50"/>
              </a:spcBef>
            </a:pPr>
            <a:r>
              <a:rPr lang="en-US" sz="873"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873" kern="1200">
                <a:solidFill>
                  <a:schemeClr val="tx1"/>
                </a:solidFill>
                <a:latin typeface="Arial"/>
                <a:ea typeface="Arial Unicode MS" panose="020B0604020202020204" pitchFamily="34" charset="-128"/>
                <a:cs typeface="+mn-cs"/>
              </a:rPr>
            </a:b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See </a:t>
            </a:r>
            <a:r>
              <a:rPr lang="en-US" sz="873" kern="1200">
                <a:solidFill>
                  <a:schemeClr val="tx2"/>
                </a:solidFill>
                <a:latin typeface="Arial"/>
                <a:ea typeface="Arial Unicode MS" panose="020B0604020202020204" pitchFamily="34" charset="-128"/>
                <a:cs typeface="+mn-cs"/>
                <a:hlinkClick r:id="rId2"/>
              </a:rPr>
              <a:t>http://global.sap.com/corporate-en/legal/copyright/index.epx</a:t>
            </a:r>
            <a:r>
              <a:rPr lang="en-US" sz="873" kern="1200">
                <a:solidFill>
                  <a:schemeClr val="tx2"/>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3872" y="719835"/>
            <a:ext cx="6928243"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2018 SAP SE or an SAP affiliate company. All rights reserved.</a:t>
            </a:r>
            <a:endParaRPr lang="de-DE" sz="1902" kern="0">
              <a:ea typeface="Arial Unicode MS" pitchFamily="34" charset="-128"/>
              <a:cs typeface="Arial Unicode MS" pitchFamily="34" charset="-128"/>
            </a:endParaRPr>
          </a:p>
        </p:txBody>
      </p:sp>
      <p:grpSp>
        <p:nvGrpSpPr>
          <p:cNvPr id="10" name="Group 9"/>
          <p:cNvGrpSpPr/>
          <p:nvPr userDrawn="1"/>
        </p:nvGrpSpPr>
        <p:grpSpPr>
          <a:xfrm>
            <a:off x="0" y="0"/>
            <a:ext cx="12192000"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65236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3870" y="1620001"/>
            <a:ext cx="11182287" cy="2796599"/>
          </a:xfrm>
          <a:prstGeom prst="rect">
            <a:avLst/>
          </a:prstGeom>
          <a:noFill/>
        </p:spPr>
        <p:txBody>
          <a:bodyPr wrap="square" lIns="0" tIns="0" rIns="0" bIns="0" rtlCol="0">
            <a:spAutoFit/>
          </a:bodyPr>
          <a:lstStyle/>
          <a:p>
            <a:pPr>
              <a:spcBef>
                <a:spcPts val="950"/>
              </a:spcBef>
            </a:pPr>
            <a:r>
              <a:rPr lang="de-DE" sz="873"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50"/>
              </a:spcBef>
            </a:pPr>
            <a:r>
              <a:rPr lang="de-DE" sz="873"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50"/>
              </a:spcBef>
            </a:pPr>
            <a:r>
              <a:rPr lang="de-DE" sz="873"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50"/>
              </a:spcBef>
            </a:pPr>
            <a:r>
              <a:rPr lang="de-DE" sz="873"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50"/>
              </a:spcBef>
            </a:pPr>
            <a:r>
              <a:rPr lang="de-DE" sz="873"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Zusätzliche Informationen zur Marke und Vermerke finden Sie auf der Seite </a:t>
            </a:r>
            <a:r>
              <a:rPr lang="de-DE" sz="873" kern="1200" noProof="0">
                <a:solidFill>
                  <a:schemeClr val="tx1"/>
                </a:solidFill>
                <a:effectLst/>
                <a:latin typeface="Arial"/>
                <a:ea typeface="+mn-ea"/>
                <a:cs typeface="+mn-cs"/>
                <a:hlinkClick r:id="rId2"/>
              </a:rPr>
              <a:t>http://www.sap.com/corporate-de/legal/copyright/index.epx</a:t>
            </a:r>
            <a:endParaRPr lang="de-DE" sz="873" kern="1200" noProof="0">
              <a:solidFill>
                <a:schemeClr val="tx1"/>
              </a:solidFill>
              <a:effectLst/>
              <a:latin typeface="Arial"/>
              <a:ea typeface="+mn-ea"/>
              <a:cs typeface="+mn-cs"/>
            </a:endParaRPr>
          </a:p>
        </p:txBody>
      </p:sp>
      <p:sp>
        <p:nvSpPr>
          <p:cNvPr id="10" name="Headline Copyright german"/>
          <p:cNvSpPr txBox="1"/>
          <p:nvPr userDrawn="1"/>
        </p:nvSpPr>
        <p:spPr>
          <a:xfrm>
            <a:off x="503871" y="719835"/>
            <a:ext cx="8455584"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a:t>
            </a:r>
            <a:r>
              <a:rPr lang="de-DE" sz="1902" b="0" noProof="0"/>
              <a:t>2018 SAP SE oder ein SAP-Konzernunternehmen. Alle Rechte vorbehalten.</a:t>
            </a:r>
            <a:endParaRPr lang="de-DE" sz="1902" kern="0">
              <a:ea typeface="Arial Unicode MS" pitchFamily="34" charset="-128"/>
              <a:cs typeface="Arial Unicode MS" pitchFamily="34" charset="-128"/>
            </a:endParaRPr>
          </a:p>
        </p:txBody>
      </p:sp>
      <p:grpSp>
        <p:nvGrpSpPr>
          <p:cNvPr id="11" name="Group 10"/>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3" name="Secondary Motion Band"/>
            <p:cNvGrpSpPr/>
            <p:nvPr userDrawn="1"/>
          </p:nvGrpSpPr>
          <p:grpSpPr>
            <a:xfrm>
              <a:off x="10682127" y="0"/>
              <a:ext cx="1513048" cy="251942"/>
              <a:chOff x="10682127" y="0"/>
              <a:chExt cx="1513048" cy="252000"/>
            </a:xfrm>
          </p:grpSpPr>
          <p:sp>
            <p:nvSpPr>
              <p:cNvPr id="14"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6"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73659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95C6-EA7D-3A42-89AB-BD1A97041A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C913C2-6DBA-924E-8CD0-2A65DF4DE8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096AC8-2BF8-7D4F-96C3-DB6F4419FE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19C4118-8FDA-4B4D-BEB2-8BF4BEA7990B}"/>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6" name="Footer Placeholder 5">
            <a:extLst>
              <a:ext uri="{FF2B5EF4-FFF2-40B4-BE49-F238E27FC236}">
                <a16:creationId xmlns:a16="http://schemas.microsoft.com/office/drawing/2014/main" id="{556AA309-15CD-5C4F-86F9-D8187F9FC3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0968BA-CB9C-7E43-8523-A5492919C864}"/>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285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92B1-E97F-4E44-BA13-7C261CB207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3BDEBB9-4441-9844-825D-573608833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A47847-8AF4-B644-A753-97144F492C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0804225-91C6-5849-A10F-708D8826D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32E85F-571F-2143-ABCD-010F864AE9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9D9F28-9151-E345-AEAE-7725368676F2}"/>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8" name="Footer Placeholder 7">
            <a:extLst>
              <a:ext uri="{FF2B5EF4-FFF2-40B4-BE49-F238E27FC236}">
                <a16:creationId xmlns:a16="http://schemas.microsoft.com/office/drawing/2014/main" id="{7EF552A0-3D5E-9D4A-ACAF-016E51E861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EEE2B4-E59E-F048-90CA-F2A57E5B89A7}"/>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91900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DD52-5663-6B4D-9C5D-DA40B61CFCB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994BD26-824F-E647-BFA8-42B78703E309}"/>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4" name="Footer Placeholder 3">
            <a:extLst>
              <a:ext uri="{FF2B5EF4-FFF2-40B4-BE49-F238E27FC236}">
                <a16:creationId xmlns:a16="http://schemas.microsoft.com/office/drawing/2014/main" id="{3AC53B42-9708-3B49-AB91-3001F43AD6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83D71E-AE1F-8140-9300-A25723DE0006}"/>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8479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4A7C0-3399-F54C-9E24-73DA35FF0969}"/>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3" name="Footer Placeholder 2">
            <a:extLst>
              <a:ext uri="{FF2B5EF4-FFF2-40B4-BE49-F238E27FC236}">
                <a16:creationId xmlns:a16="http://schemas.microsoft.com/office/drawing/2014/main" id="{EB40D304-949F-BB46-95F1-F669EABACB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4300E-7796-3E44-A1A2-FC7C603DBE9D}"/>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9985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06E5-EDD2-E54E-BE0A-83C79E7562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1530CE7-5FED-2E44-B6DA-DC7277272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59453A-0034-D048-8EB2-00A6AB6F1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FF093E-C4EB-2F43-9233-5710B69B6B75}"/>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6" name="Footer Placeholder 5">
            <a:extLst>
              <a:ext uri="{FF2B5EF4-FFF2-40B4-BE49-F238E27FC236}">
                <a16:creationId xmlns:a16="http://schemas.microsoft.com/office/drawing/2014/main" id="{783E921E-11B5-C042-8939-75DEFB713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3A144-A329-9D4C-BFCD-3C507B0D0032}"/>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8638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1B61-5AEA-B147-8322-3125D0B84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B64CF9E-993D-7545-A1ED-597B0ED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563694-466C-654F-B41A-73E89E359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1B884D-AAB1-5246-A087-9405899DFE4E}"/>
              </a:ext>
            </a:extLst>
          </p:cNvPr>
          <p:cNvSpPr>
            <a:spLocks noGrp="1"/>
          </p:cNvSpPr>
          <p:nvPr>
            <p:ph type="dt" sz="half" idx="10"/>
          </p:nvPr>
        </p:nvSpPr>
        <p:spPr/>
        <p:txBody>
          <a:bodyPr/>
          <a:lstStyle/>
          <a:p>
            <a:fld id="{B5941CEF-25F1-0E4E-884D-D78452A6F369}" type="datetimeFigureOut">
              <a:rPr lang="en-GB" smtClean="0"/>
              <a:t>07/07/2021</a:t>
            </a:fld>
            <a:endParaRPr lang="en-GB"/>
          </a:p>
        </p:txBody>
      </p:sp>
      <p:sp>
        <p:nvSpPr>
          <p:cNvPr id="6" name="Footer Placeholder 5">
            <a:extLst>
              <a:ext uri="{FF2B5EF4-FFF2-40B4-BE49-F238E27FC236}">
                <a16:creationId xmlns:a16="http://schemas.microsoft.com/office/drawing/2014/main" id="{44422AA6-E826-FA48-88E6-D78888F47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8D1C5-F256-B842-8E77-92B6F4B3FC1D}"/>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415429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22740-2308-BC48-8491-6F7FB2189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4D5FF79-9605-C441-84F5-545D1E4DB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575AAA-AC84-2F41-BDE2-6CA84D86AA07}"/>
              </a:ext>
            </a:extLst>
          </p:cNvPr>
          <p:cNvSpPr>
            <a:spLocks noGrp="1"/>
          </p:cNvSpPr>
          <p:nvPr>
            <p:ph type="dt" sz="half" idx="2"/>
          </p:nvPr>
        </p:nvSpPr>
        <p:spPr>
          <a:xfrm>
            <a:off x="2593910" y="6356350"/>
            <a:ext cx="98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41CEF-25F1-0E4E-884D-D78452A6F369}" type="datetimeFigureOut">
              <a:rPr lang="en-GB" smtClean="0"/>
              <a:t>07/07/2021</a:t>
            </a:fld>
            <a:endParaRPr lang="en-GB"/>
          </a:p>
        </p:txBody>
      </p:sp>
      <p:sp>
        <p:nvSpPr>
          <p:cNvPr id="5" name="Footer Placeholder 4">
            <a:extLst>
              <a:ext uri="{FF2B5EF4-FFF2-40B4-BE49-F238E27FC236}">
                <a16:creationId xmlns:a16="http://schemas.microsoft.com/office/drawing/2014/main" id="{0611144D-5BCC-7F4C-B3C9-BD7B0EC68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98B53-7312-A542-AF8D-70D6D08463FA}"/>
              </a:ext>
            </a:extLst>
          </p:cNvPr>
          <p:cNvSpPr>
            <a:spLocks noGrp="1"/>
          </p:cNvSpPr>
          <p:nvPr>
            <p:ph type="sldNum" sz="quarter" idx="4"/>
          </p:nvPr>
        </p:nvSpPr>
        <p:spPr>
          <a:xfrm>
            <a:off x="8610600" y="6356350"/>
            <a:ext cx="15970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A1A97-01D6-DB42-8EF1-DC3938C84D03}" type="slidenum">
              <a:rPr lang="en-GB" smtClean="0"/>
              <a:t>‹#›</a:t>
            </a:fld>
            <a:endParaRPr lang="en-GB"/>
          </a:p>
        </p:txBody>
      </p:sp>
      <p:pic>
        <p:nvPicPr>
          <p:cNvPr id="7" name="Google Shape;7;p31">
            <a:extLst>
              <a:ext uri="{FF2B5EF4-FFF2-40B4-BE49-F238E27FC236}">
                <a16:creationId xmlns:a16="http://schemas.microsoft.com/office/drawing/2014/main" id="{607D3059-3690-F143-9328-E10F10A5394B}"/>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a:off x="443999" y="5660989"/>
            <a:ext cx="1464313" cy="943459"/>
          </a:xfrm>
          <a:prstGeom prst="rect">
            <a:avLst/>
          </a:prstGeom>
          <a:noFill/>
          <a:ln>
            <a:noFill/>
          </a:ln>
        </p:spPr>
      </p:pic>
      <p:pic>
        <p:nvPicPr>
          <p:cNvPr id="8" name="Google Shape;656;p21">
            <a:extLst>
              <a:ext uri="{FF2B5EF4-FFF2-40B4-BE49-F238E27FC236}">
                <a16:creationId xmlns:a16="http://schemas.microsoft.com/office/drawing/2014/main" id="{DDFE8B26-D64B-284F-B082-7FEC8F242460}"/>
              </a:ext>
            </a:extLst>
          </p:cNvPr>
          <p:cNvPicPr preferRelativeResize="0"/>
          <p:nvPr userDrawn="1"/>
        </p:nvPicPr>
        <p:blipFill rotWithShape="1">
          <a:blip r:embed="rId14" cstate="screen">
            <a:alphaModFix/>
            <a:extLst>
              <a:ext uri="{28A0092B-C50C-407E-A947-70E740481C1C}">
                <a14:useLocalDpi xmlns:a14="http://schemas.microsoft.com/office/drawing/2010/main"/>
              </a:ext>
            </a:extLst>
          </a:blip>
          <a:srcRect/>
          <a:stretch/>
        </p:blipFill>
        <p:spPr>
          <a:xfrm>
            <a:off x="10834798" y="5917012"/>
            <a:ext cx="855306" cy="431411"/>
          </a:xfrm>
          <a:prstGeom prst="rect">
            <a:avLst/>
          </a:prstGeom>
          <a:noFill/>
          <a:ln>
            <a:noFill/>
          </a:ln>
        </p:spPr>
      </p:pic>
      <p:pic>
        <p:nvPicPr>
          <p:cNvPr id="12" name="Picture 11" descr="A picture containing transport, wheel&#10;&#10;Description automatically generated">
            <a:extLst>
              <a:ext uri="{FF2B5EF4-FFF2-40B4-BE49-F238E27FC236}">
                <a16:creationId xmlns:a16="http://schemas.microsoft.com/office/drawing/2014/main" id="{66B56EEC-CAF7-2045-8F53-09CD34291FD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621962" y="185738"/>
            <a:ext cx="1463675" cy="574527"/>
          </a:xfrm>
          <a:prstGeom prst="rect">
            <a:avLst/>
          </a:prstGeom>
        </p:spPr>
      </p:pic>
    </p:spTree>
    <p:extLst>
      <p:ext uri="{BB962C8B-B14F-4D97-AF65-F5344CB8AC3E}">
        <p14:creationId xmlns:p14="http://schemas.microsoft.com/office/powerpoint/2010/main" val="1941031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11"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3" y="1620001"/>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3" y="504001"/>
            <a:ext cx="11183564" cy="292640"/>
          </a:xfrm>
          <a:prstGeom prst="rect">
            <a:avLst/>
          </a:prstGeom>
        </p:spPr>
        <p:txBody>
          <a:bodyPr vert="horz" wrap="square" lIns="0" tIns="0" rIns="0" bIns="0" rtlCol="0" anchor="t" anchorCtr="0">
            <a:spAutoFit/>
          </a:bodyPr>
          <a:lstStyle/>
          <a:p>
            <a:r>
              <a:rPr lang="en-US" noProof="0"/>
              <a:t>Insert page title (sentence case)</a:t>
            </a:r>
          </a:p>
        </p:txBody>
      </p:sp>
      <p:grpSp>
        <p:nvGrpSpPr>
          <p:cNvPr id="4" name="Group 3"/>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0117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862451" rtl="0" eaLnBrk="1" latinLnBrk="0" hangingPunct="1">
        <a:spcBef>
          <a:spcPct val="0"/>
        </a:spcBef>
        <a:buNone/>
        <a:defRPr sz="1902" b="1" kern="1200" baseline="0">
          <a:solidFill>
            <a:schemeClr val="tx1"/>
          </a:solidFill>
          <a:latin typeface="+mj-lt"/>
          <a:ea typeface="+mj-ea"/>
          <a:cs typeface="+mj-cs"/>
        </a:defRPr>
      </a:lvl1pPr>
    </p:titleStyle>
    <p:bodyStyle>
      <a:lvl1pPr marL="0" indent="0" algn="l" defTabSz="862451" rtl="0" eaLnBrk="1" latinLnBrk="0" hangingPunct="1">
        <a:spcBef>
          <a:spcPts val="1426"/>
        </a:spcBef>
        <a:buClr>
          <a:schemeClr val="accent1"/>
        </a:buClr>
        <a:buSzPct val="80000"/>
        <a:buFontTx/>
        <a:buNone/>
        <a:defRPr sz="1585" b="0" kern="1200">
          <a:solidFill>
            <a:schemeClr val="tx1"/>
          </a:solidFill>
          <a:latin typeface="+mn-lt"/>
          <a:ea typeface="+mn-ea"/>
          <a:cs typeface="+mn-cs"/>
        </a:defRPr>
      </a:lvl1pPr>
      <a:lvl2pPr marL="142583" indent="-142583" algn="l" defTabSz="862451" rtl="0" eaLnBrk="1" latinLnBrk="0" hangingPunct="1">
        <a:spcBef>
          <a:spcPts val="475"/>
        </a:spcBef>
        <a:buClr>
          <a:schemeClr val="accent1"/>
        </a:buClr>
        <a:buSzPct val="100000"/>
        <a:buFont typeface="Wingdings" pitchFamily="2" charset="2"/>
        <a:buChar char="§"/>
        <a:defRPr sz="1426" kern="1200">
          <a:solidFill>
            <a:schemeClr val="tx1"/>
          </a:solidFill>
          <a:latin typeface="+mn-lt"/>
          <a:ea typeface="+mn-ea"/>
          <a:cs typeface="+mn-cs"/>
        </a:defRPr>
      </a:lvl2pPr>
      <a:lvl3pPr marL="284253" indent="-142127" algn="l" defTabSz="862451" rtl="0" eaLnBrk="1" latinLnBrk="0" hangingPunct="1">
        <a:spcBef>
          <a:spcPts val="237"/>
        </a:spcBef>
        <a:buClr>
          <a:schemeClr val="tx1"/>
        </a:buClr>
        <a:buSzPct val="100000"/>
        <a:buFont typeface="Arial" panose="020B0604020202020204" pitchFamily="34" charset="0"/>
        <a:buChar char="–"/>
        <a:defRPr lang="en-US" sz="1426" kern="1200" noProof="0" dirty="0" smtClean="0">
          <a:solidFill>
            <a:schemeClr val="tx1"/>
          </a:solidFill>
          <a:latin typeface="+mn-lt"/>
          <a:ea typeface="+mn-ea"/>
          <a:cs typeface="+mn-cs"/>
        </a:defRPr>
      </a:lvl3pPr>
      <a:lvl4pPr marL="427750" indent="-142583" algn="l" defTabSz="862451" rtl="0" eaLnBrk="1" latinLnBrk="0" hangingPunct="1">
        <a:spcBef>
          <a:spcPts val="237"/>
        </a:spcBef>
        <a:buClr>
          <a:schemeClr val="tx1"/>
        </a:buClr>
        <a:buSzPct val="120000"/>
        <a:buFont typeface="Arial" pitchFamily="34" charset="0"/>
        <a:buChar char="▫"/>
        <a:defRPr sz="1268" kern="1200">
          <a:solidFill>
            <a:schemeClr val="tx1"/>
          </a:solidFill>
          <a:latin typeface="+mn-lt"/>
          <a:ea typeface="+mn-ea"/>
          <a:cs typeface="+mn-cs"/>
        </a:defRPr>
      </a:lvl4pPr>
      <a:lvl5pPr marL="570333" indent="-142583" algn="l" defTabSz="862451" rtl="0" eaLnBrk="1" latinLnBrk="0" hangingPunct="1">
        <a:spcBef>
          <a:spcPts val="80"/>
        </a:spcBef>
        <a:buClr>
          <a:schemeClr val="tx1"/>
        </a:buClr>
        <a:buSzPct val="100000"/>
        <a:buFont typeface="Symbol" panose="05050102010706020507" pitchFamily="18" charset="2"/>
        <a:buChar char="-"/>
        <a:defRPr sz="1110" kern="1200" baseline="0">
          <a:solidFill>
            <a:schemeClr val="tx1"/>
          </a:solidFill>
          <a:latin typeface="+mn-lt"/>
          <a:ea typeface="+mn-ea"/>
          <a:cs typeface="+mn-cs"/>
        </a:defRPr>
      </a:lvl5pPr>
      <a:lvl6pPr marL="2371739"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6pPr>
      <a:lvl7pPr marL="280296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7pPr>
      <a:lvl8pPr marL="3234188"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8pPr>
      <a:lvl9pPr marL="366541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9pPr>
    </p:bodyStyle>
    <p:otherStyle>
      <a:defPPr>
        <a:defRPr lang="de-DE"/>
      </a:defPPr>
      <a:lvl1pPr marL="0" algn="l" defTabSz="862451" rtl="0" eaLnBrk="1" latinLnBrk="0" hangingPunct="1">
        <a:defRPr sz="1663" kern="1200">
          <a:solidFill>
            <a:schemeClr val="tx1"/>
          </a:solidFill>
          <a:latin typeface="+mn-lt"/>
          <a:ea typeface="+mn-ea"/>
          <a:cs typeface="+mn-cs"/>
        </a:defRPr>
      </a:lvl1pPr>
      <a:lvl2pPr marL="431225" algn="l" defTabSz="862451" rtl="0" eaLnBrk="1" latinLnBrk="0" hangingPunct="1">
        <a:defRPr sz="1663" kern="1200">
          <a:solidFill>
            <a:schemeClr val="tx1"/>
          </a:solidFill>
          <a:latin typeface="+mn-lt"/>
          <a:ea typeface="+mn-ea"/>
          <a:cs typeface="+mn-cs"/>
        </a:defRPr>
      </a:lvl2pPr>
      <a:lvl3pPr marL="862451" algn="l" defTabSz="862451" rtl="0" eaLnBrk="1" latinLnBrk="0" hangingPunct="1">
        <a:defRPr sz="1663" kern="1200">
          <a:solidFill>
            <a:schemeClr val="tx1"/>
          </a:solidFill>
          <a:latin typeface="+mn-lt"/>
          <a:ea typeface="+mn-ea"/>
          <a:cs typeface="+mn-cs"/>
        </a:defRPr>
      </a:lvl3pPr>
      <a:lvl4pPr marL="1293675" algn="l" defTabSz="862451" rtl="0" eaLnBrk="1" latinLnBrk="0" hangingPunct="1">
        <a:defRPr sz="1663" kern="1200">
          <a:solidFill>
            <a:schemeClr val="tx1"/>
          </a:solidFill>
          <a:latin typeface="+mn-lt"/>
          <a:ea typeface="+mn-ea"/>
          <a:cs typeface="+mn-cs"/>
        </a:defRPr>
      </a:lvl4pPr>
      <a:lvl5pPr marL="1724901" algn="l" defTabSz="862451" rtl="0" eaLnBrk="1" latinLnBrk="0" hangingPunct="1">
        <a:defRPr sz="1663" kern="1200">
          <a:solidFill>
            <a:schemeClr val="tx1"/>
          </a:solidFill>
          <a:latin typeface="+mn-lt"/>
          <a:ea typeface="+mn-ea"/>
          <a:cs typeface="+mn-cs"/>
        </a:defRPr>
      </a:lvl5pPr>
      <a:lvl6pPr marL="2156126" algn="l" defTabSz="862451" rtl="0" eaLnBrk="1" latinLnBrk="0" hangingPunct="1">
        <a:defRPr sz="1663" kern="1200">
          <a:solidFill>
            <a:schemeClr val="tx1"/>
          </a:solidFill>
          <a:latin typeface="+mn-lt"/>
          <a:ea typeface="+mn-ea"/>
          <a:cs typeface="+mn-cs"/>
        </a:defRPr>
      </a:lvl6pPr>
      <a:lvl7pPr marL="2587351" algn="l" defTabSz="862451" rtl="0" eaLnBrk="1" latinLnBrk="0" hangingPunct="1">
        <a:defRPr sz="1663" kern="1200">
          <a:solidFill>
            <a:schemeClr val="tx1"/>
          </a:solidFill>
          <a:latin typeface="+mn-lt"/>
          <a:ea typeface="+mn-ea"/>
          <a:cs typeface="+mn-cs"/>
        </a:defRPr>
      </a:lvl7pPr>
      <a:lvl8pPr marL="3018577" algn="l" defTabSz="862451" rtl="0" eaLnBrk="1" latinLnBrk="0" hangingPunct="1">
        <a:defRPr sz="1663" kern="1200">
          <a:solidFill>
            <a:schemeClr val="tx1"/>
          </a:solidFill>
          <a:latin typeface="+mn-lt"/>
          <a:ea typeface="+mn-ea"/>
          <a:cs typeface="+mn-cs"/>
        </a:defRPr>
      </a:lvl8pPr>
      <a:lvl9pPr marL="3449802" algn="l" defTabSz="862451" rtl="0" eaLnBrk="1" latinLnBrk="0" hangingPunct="1">
        <a:defRPr sz="16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pa@microlinkpc.com%20%20?subject=TUC%20Workshop"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microlinkpc.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2DA52-4F98-2F41-BBE0-22BA511EA3E4}"/>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pic>
        <p:nvPicPr>
          <p:cNvPr id="18" name="Picture 17" descr="Microlink - people focused solutions">
            <a:extLst>
              <a:ext uri="{FF2B5EF4-FFF2-40B4-BE49-F238E27FC236}">
                <a16:creationId xmlns:a16="http://schemas.microsoft.com/office/drawing/2014/main" id="{29FF693A-321A-F641-A65D-E95AEC0155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2969" y="4200649"/>
            <a:ext cx="2906061" cy="1170628"/>
          </a:xfrm>
          <a:prstGeom prst="rect">
            <a:avLst/>
          </a:prstGeom>
        </p:spPr>
      </p:pic>
      <p:sp>
        <p:nvSpPr>
          <p:cNvPr id="41" name="Title 40">
            <a:extLst>
              <a:ext uri="{FF2B5EF4-FFF2-40B4-BE49-F238E27FC236}">
                <a16:creationId xmlns:a16="http://schemas.microsoft.com/office/drawing/2014/main" id="{237EC52E-0983-E549-A8B1-B8395D200312}"/>
              </a:ext>
              <a:ext uri="{C183D7F6-B498-43B3-948B-1728B52AA6E4}">
                <adec:decorative xmlns:adec="http://schemas.microsoft.com/office/drawing/2017/decorative" val="0"/>
              </a:ext>
            </a:extLst>
          </p:cNvPr>
          <p:cNvSpPr txBox="1">
            <a:spLocks noGrp="1"/>
          </p:cNvSpPr>
          <p:nvPr>
            <p:ph type="title" idx="4294967295"/>
          </p:nvPr>
        </p:nvSpPr>
        <p:spPr>
          <a:xfrm>
            <a:off x="0" y="3004003"/>
            <a:ext cx="12192000" cy="6843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panose="020B0604020202020204" pitchFamily="34" charset="0"/>
                <a:ea typeface="+mn-ea"/>
                <a:cs typeface="Arial" panose="020B0604020202020204" pitchFamily="34" charset="0"/>
              </a:rPr>
              <a:t>TUC LESE DISABILITY NETWORK PRESENTATION</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200" b="1" i="0" u="none" strike="noStrike" kern="1200" cap="none" spc="300" normalizeH="0" baseline="0" noProof="0" dirty="0">
                <a:ln>
                  <a:noFill/>
                </a:ln>
                <a:solidFill>
                  <a:srgbClr val="395C72"/>
                </a:solidFill>
                <a:effectLst/>
                <a:uLnTx/>
                <a:uFillTx/>
                <a:latin typeface="Arial" panose="020B0604020202020204" pitchFamily="34" charset="0"/>
                <a:ea typeface="+mn-ea"/>
                <a:cs typeface="Arial" panose="020B0604020202020204" pitchFamily="34" charset="0"/>
              </a:rPr>
              <a:t>16</a:t>
            </a:r>
            <a:r>
              <a:rPr kumimoji="0" lang="en-GB" sz="1200" b="1" i="0" u="none" strike="noStrike" kern="1200" cap="none" spc="300" normalizeH="0" baseline="30000" noProof="0" dirty="0">
                <a:ln>
                  <a:noFill/>
                </a:ln>
                <a:solidFill>
                  <a:srgbClr val="395C72"/>
                </a:solidFill>
                <a:effectLst/>
                <a:uLnTx/>
                <a:uFillTx/>
                <a:latin typeface="Arial" panose="020B0604020202020204" pitchFamily="34" charset="0"/>
                <a:ea typeface="+mn-ea"/>
                <a:cs typeface="Arial" panose="020B0604020202020204" pitchFamily="34" charset="0"/>
              </a:rPr>
              <a:t>th</a:t>
            </a:r>
            <a:r>
              <a:rPr kumimoji="0" lang="en-GB" sz="1200" b="1" i="0" u="none" strike="noStrike" kern="1200" cap="none" spc="300" normalizeH="0" baseline="0" noProof="0" dirty="0">
                <a:ln>
                  <a:noFill/>
                </a:ln>
                <a:solidFill>
                  <a:srgbClr val="395C72"/>
                </a:solidFill>
                <a:effectLst/>
                <a:uLnTx/>
                <a:uFillTx/>
                <a:latin typeface="Arial" panose="020B0604020202020204" pitchFamily="34" charset="0"/>
                <a:ea typeface="+mn-ea"/>
                <a:cs typeface="Arial" panose="020B0604020202020204" pitchFamily="34" charset="0"/>
              </a:rPr>
              <a:t> MARCH 2021</a:t>
            </a:r>
          </a:p>
        </p:txBody>
      </p:sp>
    </p:spTree>
    <p:extLst>
      <p:ext uri="{BB962C8B-B14F-4D97-AF65-F5344CB8AC3E}">
        <p14:creationId xmlns:p14="http://schemas.microsoft.com/office/powerpoint/2010/main" val="399144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A293F5-57F7-9B4F-8B7B-749D7DC13AEF}"/>
              </a:ext>
              <a:ext uri="{C183D7F6-B498-43B3-948B-1728B52AA6E4}">
                <adec:decorative xmlns:adec="http://schemas.microsoft.com/office/drawing/2017/decorative" val="1"/>
              </a:ext>
            </a:extLst>
          </p:cNvPr>
          <p:cNvSpPr txBox="1">
            <a:spLocks noGrp="1"/>
          </p:cNvSpPr>
          <p:nvPr>
            <p:ph type="title" idx="4294967295"/>
          </p:nvPr>
        </p:nvSpPr>
        <p:spPr>
          <a:xfrm>
            <a:off x="0" y="2756642"/>
            <a:ext cx="12192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srgbClr val="395C72"/>
                </a:solidFill>
                <a:effectLst/>
                <a:uLnTx/>
                <a:uFillTx/>
                <a:latin typeface="Arial" panose="020B0604020202020204" pitchFamily="34" charset="0"/>
                <a:ea typeface="+mn-ea"/>
                <a:cs typeface="+mn-cs"/>
              </a:rPr>
              <a:t>THANK YOU</a:t>
            </a:r>
          </a:p>
        </p:txBody>
      </p:sp>
      <p:sp>
        <p:nvSpPr>
          <p:cNvPr id="2" name="Rectangle 1">
            <a:extLst>
              <a:ext uri="{FF2B5EF4-FFF2-40B4-BE49-F238E27FC236}">
                <a16:creationId xmlns:a16="http://schemas.microsoft.com/office/drawing/2014/main" id="{C3D81A08-BD99-FE40-ACFF-BEB0BC7B9F64}"/>
              </a:ext>
            </a:extLst>
          </p:cNvPr>
          <p:cNvSpPr/>
          <p:nvPr/>
        </p:nvSpPr>
        <p:spPr>
          <a:xfrm>
            <a:off x="4996069" y="3572788"/>
            <a:ext cx="6096000" cy="738664"/>
          </a:xfrm>
          <a:prstGeom prst="rect">
            <a:avLst/>
          </a:prstGeom>
        </p:spPr>
        <p:txBody>
          <a:bodyPr>
            <a:spAutoFit/>
          </a:bodyPr>
          <a:lstStyle/>
          <a:p>
            <a:r>
              <a:rPr lang="en-GB" sz="1400" dirty="0">
                <a:solidFill>
                  <a:srgbClr val="395C72"/>
                </a:solidFill>
                <a:latin typeface="Arial" panose="020B0604020202020204" pitchFamily="34" charset="0"/>
              </a:rPr>
              <a:t>Presented by</a:t>
            </a:r>
          </a:p>
          <a:p>
            <a:r>
              <a:rPr lang="en-GB" sz="1400" b="1" dirty="0">
                <a:solidFill>
                  <a:srgbClr val="395C72"/>
                </a:solidFill>
                <a:latin typeface="Arial" panose="020B0604020202020204" pitchFamily="34" charset="0"/>
              </a:rPr>
              <a:t>Dr Nasser </a:t>
            </a:r>
            <a:r>
              <a:rPr lang="en-GB" sz="1400" b="1" dirty="0" err="1">
                <a:solidFill>
                  <a:srgbClr val="395C72"/>
                </a:solidFill>
                <a:latin typeface="Arial" panose="020B0604020202020204" pitchFamily="34" charset="0"/>
              </a:rPr>
              <a:t>Siabi</a:t>
            </a:r>
            <a:r>
              <a:rPr lang="en-GB" sz="1400" b="1" dirty="0">
                <a:solidFill>
                  <a:srgbClr val="395C72"/>
                </a:solidFill>
                <a:latin typeface="Arial" panose="020B0604020202020204" pitchFamily="34" charset="0"/>
              </a:rPr>
              <a:t> OBE, </a:t>
            </a:r>
            <a:r>
              <a:rPr lang="en-GB" sz="1400" dirty="0">
                <a:solidFill>
                  <a:srgbClr val="395C72"/>
                </a:solidFill>
                <a:latin typeface="Arial" panose="020B0604020202020204" pitchFamily="34" charset="0"/>
              </a:rPr>
              <a:t>CEO </a:t>
            </a:r>
            <a:r>
              <a:rPr lang="en-GB" sz="1400" dirty="0" err="1">
                <a:solidFill>
                  <a:srgbClr val="395C72"/>
                </a:solidFill>
                <a:latin typeface="Arial" panose="020B0604020202020204" pitchFamily="34" charset="0"/>
              </a:rPr>
              <a:t>Microlink</a:t>
            </a:r>
            <a:endParaRPr lang="en-GB" sz="1400" dirty="0">
              <a:solidFill>
                <a:srgbClr val="395C72"/>
              </a:solidFill>
              <a:latin typeface="Arial" panose="020B0604020202020204" pitchFamily="34" charset="0"/>
            </a:endParaRPr>
          </a:p>
          <a:p>
            <a:r>
              <a:rPr lang="en-GB" sz="1400" b="1" dirty="0">
                <a:solidFill>
                  <a:srgbClr val="395C72"/>
                </a:solidFill>
                <a:latin typeface="Arial" panose="020B0604020202020204" pitchFamily="34" charset="0"/>
              </a:rPr>
              <a:t>Helen De Bretton MSc, </a:t>
            </a:r>
            <a:r>
              <a:rPr lang="en-GB" sz="1400" dirty="0">
                <a:solidFill>
                  <a:srgbClr val="395C72"/>
                </a:solidFill>
                <a:latin typeface="Arial" panose="020B0604020202020204" pitchFamily="34" charset="0"/>
              </a:rPr>
              <a:t>Director of Corporate Solutions</a:t>
            </a:r>
          </a:p>
        </p:txBody>
      </p:sp>
      <p:pic>
        <p:nvPicPr>
          <p:cNvPr id="27" name="Picture 26" descr="Microlink - people focused solutions">
            <a:extLst>
              <a:ext uri="{FF2B5EF4-FFF2-40B4-BE49-F238E27FC236}">
                <a16:creationId xmlns:a16="http://schemas.microsoft.com/office/drawing/2014/main" id="{BC5081B9-B5F5-B346-9E32-8EDA402F25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26" name="TextBox 25">
            <a:extLst>
              <a:ext uri="{FF2B5EF4-FFF2-40B4-BE49-F238E27FC236}">
                <a16:creationId xmlns:a16="http://schemas.microsoft.com/office/drawing/2014/main" id="{49918691-86FF-7243-864E-7BB77C52FEEB}"/>
              </a:ext>
            </a:extLst>
          </p:cNvPr>
          <p:cNvSpPr txBox="1"/>
          <p:nvPr/>
        </p:nvSpPr>
        <p:spPr>
          <a:xfrm>
            <a:off x="779319" y="2464792"/>
            <a:ext cx="3239228" cy="3908762"/>
          </a:xfrm>
          <a:prstGeom prst="rect">
            <a:avLst/>
          </a:prstGeom>
          <a:noFill/>
        </p:spPr>
        <p:txBody>
          <a:bodyPr wrap="square" rtlCol="0">
            <a:spAutoFit/>
          </a:bodyPr>
          <a:lstStyle/>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pc (UK) Ltd</a:t>
            </a: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house</a:t>
            </a:r>
          </a:p>
          <a:p>
            <a:r>
              <a:rPr lang="en-GB" sz="1400" dirty="0">
                <a:solidFill>
                  <a:srgbClr val="395C72"/>
                </a:solidFill>
                <a:latin typeface="Arial" panose="020B0604020202020204" pitchFamily="34" charset="0"/>
              </a:rPr>
              <a:t>Brickfield Lane</a:t>
            </a:r>
          </a:p>
          <a:p>
            <a:r>
              <a:rPr lang="en-GB" sz="1400" dirty="0">
                <a:solidFill>
                  <a:srgbClr val="395C72"/>
                </a:solidFill>
                <a:latin typeface="Arial" panose="020B0604020202020204" pitchFamily="34" charset="0"/>
              </a:rPr>
              <a:t>Chandler’s Ford</a:t>
            </a:r>
          </a:p>
          <a:p>
            <a:r>
              <a:rPr lang="en-GB" sz="1400" dirty="0">
                <a:solidFill>
                  <a:srgbClr val="395C72"/>
                </a:solidFill>
                <a:latin typeface="Arial" panose="020B0604020202020204" pitchFamily="34" charset="0"/>
              </a:rPr>
              <a:t>Hampshire</a:t>
            </a:r>
          </a:p>
          <a:p>
            <a:r>
              <a:rPr lang="en-GB" sz="1400" dirty="0">
                <a:solidFill>
                  <a:srgbClr val="395C72"/>
                </a:solidFill>
                <a:latin typeface="Arial" panose="020B0604020202020204" pitchFamily="34" charset="0"/>
              </a:rPr>
              <a:t>SO53 4DP</a:t>
            </a:r>
          </a:p>
          <a:p>
            <a:endParaRPr lang="en-GB" sz="1400" dirty="0">
              <a:solidFill>
                <a:srgbClr val="395C72"/>
              </a:solidFill>
              <a:latin typeface="Arial" panose="020B0604020202020204" pitchFamily="34" charset="0"/>
            </a:endParaRPr>
          </a:p>
          <a:p>
            <a:r>
              <a:rPr lang="en-GB" sz="1400" dirty="0">
                <a:solidFill>
                  <a:srgbClr val="395C72"/>
                </a:solidFill>
                <a:latin typeface="Arial" panose="020B0604020202020204" pitchFamily="34" charset="0"/>
              </a:rPr>
              <a:t>T: +44 (0)23 80240398</a:t>
            </a:r>
          </a:p>
          <a:p>
            <a:r>
              <a:rPr lang="en-GB" sz="1400" dirty="0">
                <a:solidFill>
                  <a:srgbClr val="395C72"/>
                </a:solidFill>
                <a:latin typeface="Arial" panose="020B0604020202020204" pitchFamily="34" charset="0"/>
              </a:rPr>
              <a:t>E: </a:t>
            </a:r>
            <a:r>
              <a:rPr lang="en-GB" sz="1400" dirty="0">
                <a:solidFill>
                  <a:srgbClr val="395C72"/>
                </a:solidFill>
                <a:latin typeface="Arial" panose="020B0604020202020204" pitchFamily="34" charset="0"/>
                <a:hlinkClick r:id="rId3"/>
              </a:rPr>
              <a:t>wpa@microlinkpc.com</a:t>
            </a:r>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r>
              <a:rPr lang="en-GB" sz="1400" b="1" dirty="0">
                <a:solidFill>
                  <a:srgbClr val="395C72"/>
                </a:solidFill>
                <a:latin typeface="Arial" panose="020B0604020202020204" pitchFamily="34" charset="0"/>
                <a:hlinkClick r:id="rId4"/>
              </a:rPr>
              <a:t>www.microlinkpc.com</a:t>
            </a:r>
            <a:endParaRPr lang="en-GB" sz="1400" b="1" dirty="0">
              <a:solidFill>
                <a:srgbClr val="395C72"/>
              </a:solidFill>
              <a:latin typeface="Arial" panose="020B0604020202020204" pitchFamily="34" charset="0"/>
            </a:endParaRPr>
          </a:p>
          <a:p>
            <a:r>
              <a:rPr lang="en-GB" sz="1000" dirty="0">
                <a:solidFill>
                  <a:srgbClr val="395C72"/>
                </a:solidFill>
                <a:latin typeface="Arial" panose="020B0604020202020204" pitchFamily="34" charset="0"/>
              </a:rPr>
              <a:t>Company registered in England No. 03325643</a:t>
            </a:r>
          </a:p>
          <a:p>
            <a:endParaRPr lang="en-GB" sz="1400" dirty="0">
              <a:solidFill>
                <a:srgbClr val="395C72"/>
              </a:solidFill>
              <a:latin typeface="Arial" panose="020B0604020202020204" pitchFamily="34" charset="0"/>
            </a:endParaRPr>
          </a:p>
        </p:txBody>
      </p:sp>
    </p:spTree>
    <p:extLst>
      <p:ext uri="{BB962C8B-B14F-4D97-AF65-F5344CB8AC3E}">
        <p14:creationId xmlns:p14="http://schemas.microsoft.com/office/powerpoint/2010/main" val="103993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1AC9645-1C75-3840-8371-083B1AFA374D}"/>
              </a:ext>
              <a:ext uri="{C183D7F6-B498-43B3-948B-1728B52AA6E4}">
                <adec:decorative xmlns:adec="http://schemas.microsoft.com/office/drawing/2017/decorative" val="1"/>
              </a:ext>
            </a:extLst>
          </p:cNvPr>
          <p:cNvSpPr txBox="1">
            <a:spLocks noGrp="1"/>
          </p:cNvSpPr>
          <p:nvPr>
            <p:ph type="title" idx="4294967295"/>
          </p:nvPr>
        </p:nvSpPr>
        <p:spPr>
          <a:xfrm>
            <a:off x="0" y="337747"/>
            <a:ext cx="2734270" cy="338554"/>
          </a:xfrm>
          <a:prstGeom prst="rect">
            <a:avLst/>
          </a:prstGeom>
          <a:solidFill>
            <a:srgbClr val="395C7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THE COMPANY</a:t>
            </a:r>
          </a:p>
        </p:txBody>
      </p:sp>
      <p:pic>
        <p:nvPicPr>
          <p:cNvPr id="18" name="Picture 17">
            <a:extLst>
              <a:ext uri="{FF2B5EF4-FFF2-40B4-BE49-F238E27FC236}">
                <a16:creationId xmlns:a16="http://schemas.microsoft.com/office/drawing/2014/main" id="{29FF693A-321A-F641-A65D-E95AEC0155E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817" y="1294164"/>
            <a:ext cx="2906061" cy="1170628"/>
          </a:xfrm>
          <a:prstGeom prst="rect">
            <a:avLst/>
          </a:prstGeom>
        </p:spPr>
      </p:pic>
      <p:sp>
        <p:nvSpPr>
          <p:cNvPr id="13" name="TextBox 12">
            <a:extLst>
              <a:ext uri="{FF2B5EF4-FFF2-40B4-BE49-F238E27FC236}">
                <a16:creationId xmlns:a16="http://schemas.microsoft.com/office/drawing/2014/main" id="{A94A0715-F82E-5741-BA54-944CB4234B43}"/>
              </a:ext>
            </a:extLst>
          </p:cNvPr>
          <p:cNvSpPr txBox="1"/>
          <p:nvPr/>
        </p:nvSpPr>
        <p:spPr>
          <a:xfrm>
            <a:off x="779319" y="3034373"/>
            <a:ext cx="6046354" cy="369332"/>
          </a:xfrm>
          <a:prstGeom prst="rect">
            <a:avLst/>
          </a:prstGeom>
          <a:noFill/>
        </p:spPr>
        <p:txBody>
          <a:bodyPr wrap="square" rtlCol="0">
            <a:spAutoFit/>
          </a:bodyPr>
          <a:lstStyle/>
          <a:p>
            <a:r>
              <a:rPr lang="en-GB" b="1" spc="300" dirty="0">
                <a:solidFill>
                  <a:srgbClr val="395C72"/>
                </a:solidFill>
                <a:latin typeface="Arial" panose="020B0604020202020204" pitchFamily="34" charset="0"/>
              </a:rPr>
              <a:t>COMPANY BACKGROUND</a:t>
            </a:r>
          </a:p>
        </p:txBody>
      </p:sp>
      <p:sp>
        <p:nvSpPr>
          <p:cNvPr id="15" name="TextBox 14">
            <a:extLst>
              <a:ext uri="{FF2B5EF4-FFF2-40B4-BE49-F238E27FC236}">
                <a16:creationId xmlns:a16="http://schemas.microsoft.com/office/drawing/2014/main" id="{7F818734-2ED2-9845-9286-D28FEC42D808}"/>
              </a:ext>
            </a:extLst>
          </p:cNvPr>
          <p:cNvSpPr txBox="1"/>
          <p:nvPr/>
        </p:nvSpPr>
        <p:spPr>
          <a:xfrm>
            <a:off x="779318" y="3593353"/>
            <a:ext cx="7560813" cy="1077218"/>
          </a:xfrm>
          <a:prstGeom prst="rect">
            <a:avLst/>
          </a:prstGeom>
          <a:noFill/>
        </p:spPr>
        <p:txBody>
          <a:bodyPr wrap="square" rtlCol="0">
            <a:spAutoFit/>
          </a:bodyPr>
          <a:lstStyle/>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Established in 1992 working within the higher education and workplace sectors</a:t>
            </a:r>
          </a:p>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Helped over 500,000 disabled people to succeed</a:t>
            </a:r>
          </a:p>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Operating in the UK, USA, South Africa and Middle East</a:t>
            </a:r>
          </a:p>
          <a:p>
            <a:pPr marL="285750" indent="-285750">
              <a:buFont typeface="Wingdings" panose="05000000000000000000" pitchFamily="2" charset="2"/>
              <a:buChar char="§"/>
            </a:pPr>
            <a:endParaRPr lang="en-GB" sz="1600" dirty="0">
              <a:solidFill>
                <a:srgbClr val="395C72"/>
              </a:solidFill>
              <a:latin typeface="Arial" panose="020B0604020202020204" pitchFamily="34" charset="0"/>
              <a:cs typeface="Arial" panose="020B0604020202020204" pitchFamily="34" charset="0"/>
            </a:endParaRPr>
          </a:p>
        </p:txBody>
      </p:sp>
      <p:pic>
        <p:nvPicPr>
          <p:cNvPr id="31" name="Picture 30" descr="Lloyds Bank">
            <a:extLst>
              <a:ext uri="{FF2B5EF4-FFF2-40B4-BE49-F238E27FC236}">
                <a16:creationId xmlns:a16="http://schemas.microsoft.com/office/drawing/2014/main" id="{5B25B412-F498-E949-98E2-40D6B4939C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205" y="4675225"/>
            <a:ext cx="684172" cy="369988"/>
          </a:xfrm>
          <a:prstGeom prst="rect">
            <a:avLst/>
          </a:prstGeom>
        </p:spPr>
      </p:pic>
      <p:pic>
        <p:nvPicPr>
          <p:cNvPr id="24" name="Picture 23" descr="Department for Work &amp; Pensions">
            <a:extLst>
              <a:ext uri="{FF2B5EF4-FFF2-40B4-BE49-F238E27FC236}">
                <a16:creationId xmlns:a16="http://schemas.microsoft.com/office/drawing/2014/main" id="{438711FC-F531-7345-A222-A3400EC48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6251" y="4623294"/>
            <a:ext cx="515078" cy="428812"/>
          </a:xfrm>
          <a:prstGeom prst="rect">
            <a:avLst/>
          </a:prstGeom>
        </p:spPr>
      </p:pic>
      <p:pic>
        <p:nvPicPr>
          <p:cNvPr id="23" name="Picture 22" descr="Cabinet Office">
            <a:extLst>
              <a:ext uri="{FF2B5EF4-FFF2-40B4-BE49-F238E27FC236}">
                <a16:creationId xmlns:a16="http://schemas.microsoft.com/office/drawing/2014/main" id="{8ACA98A6-1C95-EA4A-8916-89FB49ED1D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1259" y="4807355"/>
            <a:ext cx="653734" cy="247844"/>
          </a:xfrm>
          <a:prstGeom prst="rect">
            <a:avLst/>
          </a:prstGeom>
        </p:spPr>
      </p:pic>
      <p:pic>
        <p:nvPicPr>
          <p:cNvPr id="32" name="Picture 31" descr="Bank of England">
            <a:extLst>
              <a:ext uri="{FF2B5EF4-FFF2-40B4-BE49-F238E27FC236}">
                <a16:creationId xmlns:a16="http://schemas.microsoft.com/office/drawing/2014/main" id="{9D943881-44E8-EA41-A84E-6B97EAD00F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4530" y="4815400"/>
            <a:ext cx="1211905" cy="231966"/>
          </a:xfrm>
          <a:prstGeom prst="rect">
            <a:avLst/>
          </a:prstGeom>
        </p:spPr>
      </p:pic>
      <p:pic>
        <p:nvPicPr>
          <p:cNvPr id="37" name="Picture 36" descr="NHS">
            <a:extLst>
              <a:ext uri="{FF2B5EF4-FFF2-40B4-BE49-F238E27FC236}">
                <a16:creationId xmlns:a16="http://schemas.microsoft.com/office/drawing/2014/main" id="{EC6215A6-9344-DF44-99F6-E89EF69E3F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7203" y="4735539"/>
            <a:ext cx="558562" cy="418922"/>
          </a:xfrm>
          <a:prstGeom prst="rect">
            <a:avLst/>
          </a:prstGeom>
        </p:spPr>
      </p:pic>
      <p:pic>
        <p:nvPicPr>
          <p:cNvPr id="26" name="Picture 25" descr="Glaxo Smith Kline">
            <a:extLst>
              <a:ext uri="{FF2B5EF4-FFF2-40B4-BE49-F238E27FC236}">
                <a16:creationId xmlns:a16="http://schemas.microsoft.com/office/drawing/2014/main" id="{616B9927-C528-8541-B7CB-BEA34C8399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85914" y="4833669"/>
            <a:ext cx="691898" cy="232420"/>
          </a:xfrm>
          <a:prstGeom prst="rect">
            <a:avLst/>
          </a:prstGeom>
        </p:spPr>
      </p:pic>
      <p:pic>
        <p:nvPicPr>
          <p:cNvPr id="35" name="Picture 34" descr="KPMG">
            <a:extLst>
              <a:ext uri="{FF2B5EF4-FFF2-40B4-BE49-F238E27FC236}">
                <a16:creationId xmlns:a16="http://schemas.microsoft.com/office/drawing/2014/main" id="{4E16ED8F-B59A-6242-B212-8CD7E25C03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61937" y="4623294"/>
            <a:ext cx="649406" cy="649406"/>
          </a:xfrm>
          <a:prstGeom prst="rect">
            <a:avLst/>
          </a:prstGeom>
        </p:spPr>
      </p:pic>
      <p:pic>
        <p:nvPicPr>
          <p:cNvPr id="28" name="Picture 27" descr="ITV">
            <a:extLst>
              <a:ext uri="{FF2B5EF4-FFF2-40B4-BE49-F238E27FC236}">
                <a16:creationId xmlns:a16="http://schemas.microsoft.com/office/drawing/2014/main" id="{0F03EF1D-D7B3-E44B-9087-CDB8C6656E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15569" y="4817585"/>
            <a:ext cx="455008" cy="227896"/>
          </a:xfrm>
          <a:prstGeom prst="rect">
            <a:avLst/>
          </a:prstGeom>
        </p:spPr>
      </p:pic>
      <p:pic>
        <p:nvPicPr>
          <p:cNvPr id="40" name="Picture 39" descr="American Express">
            <a:extLst>
              <a:ext uri="{FF2B5EF4-FFF2-40B4-BE49-F238E27FC236}">
                <a16:creationId xmlns:a16="http://schemas.microsoft.com/office/drawing/2014/main" id="{F725D1D4-08D7-3142-B8DF-BEC9497CCB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02980" y="4767645"/>
            <a:ext cx="403442" cy="310340"/>
          </a:xfrm>
          <a:prstGeom prst="rect">
            <a:avLst/>
          </a:prstGeom>
        </p:spPr>
      </p:pic>
      <p:pic>
        <p:nvPicPr>
          <p:cNvPr id="21" name="Picture 20" descr="Accenture">
            <a:extLst>
              <a:ext uri="{FF2B5EF4-FFF2-40B4-BE49-F238E27FC236}">
                <a16:creationId xmlns:a16="http://schemas.microsoft.com/office/drawing/2014/main" id="{3B09357D-B2F1-6847-8414-B56CB2A3A6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71625" y="4837588"/>
            <a:ext cx="533878" cy="243938"/>
          </a:xfrm>
          <a:prstGeom prst="rect">
            <a:avLst/>
          </a:prstGeom>
        </p:spPr>
      </p:pic>
      <p:pic>
        <p:nvPicPr>
          <p:cNvPr id="10" name="Picture 9" descr="Channel Four">
            <a:extLst>
              <a:ext uri="{FF2B5EF4-FFF2-40B4-BE49-F238E27FC236}">
                <a16:creationId xmlns:a16="http://schemas.microsoft.com/office/drawing/2014/main" id="{047D4F12-1CB3-114C-8A3D-2D62A73B97F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57544" y="4793214"/>
            <a:ext cx="658350" cy="342934"/>
          </a:xfrm>
          <a:prstGeom prst="rect">
            <a:avLst/>
          </a:prstGeom>
        </p:spPr>
      </p:pic>
      <p:pic>
        <p:nvPicPr>
          <p:cNvPr id="36" name="Picture 35" descr="Leeds City Council">
            <a:extLst>
              <a:ext uri="{FF2B5EF4-FFF2-40B4-BE49-F238E27FC236}">
                <a16:creationId xmlns:a16="http://schemas.microsoft.com/office/drawing/2014/main" id="{58F066D8-D9B4-CB47-BEDB-F8914F0133D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87988" y="4867193"/>
            <a:ext cx="635038" cy="184728"/>
          </a:xfrm>
          <a:prstGeom prst="rect">
            <a:avLst/>
          </a:prstGeom>
        </p:spPr>
      </p:pic>
      <p:pic>
        <p:nvPicPr>
          <p:cNvPr id="27" name="Picture 26" descr="HSBC">
            <a:extLst>
              <a:ext uri="{FF2B5EF4-FFF2-40B4-BE49-F238E27FC236}">
                <a16:creationId xmlns:a16="http://schemas.microsoft.com/office/drawing/2014/main" id="{CA67D0AD-9674-1A40-A382-7DD45631742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4352" y="5481543"/>
            <a:ext cx="815982" cy="152182"/>
          </a:xfrm>
          <a:prstGeom prst="rect">
            <a:avLst/>
          </a:prstGeom>
        </p:spPr>
      </p:pic>
      <p:pic>
        <p:nvPicPr>
          <p:cNvPr id="39" name="Picture 38" descr="Virgin Media">
            <a:extLst>
              <a:ext uri="{FF2B5EF4-FFF2-40B4-BE49-F238E27FC236}">
                <a16:creationId xmlns:a16="http://schemas.microsoft.com/office/drawing/2014/main" id="{C5901A48-D637-CA4C-8B40-6E207580639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974125" y="5380656"/>
            <a:ext cx="501580" cy="316600"/>
          </a:xfrm>
          <a:prstGeom prst="rect">
            <a:avLst/>
          </a:prstGeom>
        </p:spPr>
      </p:pic>
      <p:pic>
        <p:nvPicPr>
          <p:cNvPr id="33" name="Picture 32" descr="Eversheds Sutherland">
            <a:extLst>
              <a:ext uri="{FF2B5EF4-FFF2-40B4-BE49-F238E27FC236}">
                <a16:creationId xmlns:a16="http://schemas.microsoft.com/office/drawing/2014/main" id="{69CDA6F9-7825-9247-BBF2-1FC3589E2B7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680519" y="5437221"/>
            <a:ext cx="710072" cy="210804"/>
          </a:xfrm>
          <a:prstGeom prst="rect">
            <a:avLst/>
          </a:prstGeom>
        </p:spPr>
      </p:pic>
      <p:pic>
        <p:nvPicPr>
          <p:cNvPr id="25" name="Picture 24" descr="EY - Building a better working world">
            <a:extLst>
              <a:ext uri="{FF2B5EF4-FFF2-40B4-BE49-F238E27FC236}">
                <a16:creationId xmlns:a16="http://schemas.microsoft.com/office/drawing/2014/main" id="{98C28A8F-2026-B24D-BB26-421535D160B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732241" y="5291912"/>
            <a:ext cx="620578" cy="336954"/>
          </a:xfrm>
          <a:prstGeom prst="rect">
            <a:avLst/>
          </a:prstGeom>
        </p:spPr>
      </p:pic>
      <p:pic>
        <p:nvPicPr>
          <p:cNvPr id="20" name="Picture 19" descr="Barclays">
            <a:extLst>
              <a:ext uri="{FF2B5EF4-FFF2-40B4-BE49-F238E27FC236}">
                <a16:creationId xmlns:a16="http://schemas.microsoft.com/office/drawing/2014/main" id="{7729006E-FDEB-AE48-B0E0-5CED50B8F5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716435" y="5490891"/>
            <a:ext cx="746948" cy="143198"/>
          </a:xfrm>
          <a:prstGeom prst="rect">
            <a:avLst/>
          </a:prstGeom>
        </p:spPr>
      </p:pic>
      <p:pic>
        <p:nvPicPr>
          <p:cNvPr id="30" name="Picture 29" descr="Enterprise - rent a car">
            <a:extLst>
              <a:ext uri="{FF2B5EF4-FFF2-40B4-BE49-F238E27FC236}">
                <a16:creationId xmlns:a16="http://schemas.microsoft.com/office/drawing/2014/main" id="{AB306EA9-8626-C848-A384-9CB7B911AE2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878913" y="5490891"/>
            <a:ext cx="720282" cy="143196"/>
          </a:xfrm>
          <a:prstGeom prst="rect">
            <a:avLst/>
          </a:prstGeom>
        </p:spPr>
      </p:pic>
      <p:pic>
        <p:nvPicPr>
          <p:cNvPr id="38" name="Picture 37" descr="HM Land Registry">
            <a:extLst>
              <a:ext uri="{FF2B5EF4-FFF2-40B4-BE49-F238E27FC236}">
                <a16:creationId xmlns:a16="http://schemas.microsoft.com/office/drawing/2014/main" id="{4C837EC5-B131-3449-89DC-0F2368F63FF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834587" y="5403738"/>
            <a:ext cx="782712" cy="293518"/>
          </a:xfrm>
          <a:prstGeom prst="rect">
            <a:avLst/>
          </a:prstGeom>
        </p:spPr>
      </p:pic>
      <p:pic>
        <p:nvPicPr>
          <p:cNvPr id="22" name="Picture 21" descr="BT">
            <a:extLst>
              <a:ext uri="{FF2B5EF4-FFF2-40B4-BE49-F238E27FC236}">
                <a16:creationId xmlns:a16="http://schemas.microsoft.com/office/drawing/2014/main" id="{D434F1C5-005C-CD43-A895-57B8039E446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796023" y="5415353"/>
            <a:ext cx="551510" cy="310194"/>
          </a:xfrm>
          <a:prstGeom prst="rect">
            <a:avLst/>
          </a:prstGeom>
        </p:spPr>
      </p:pic>
      <p:pic>
        <p:nvPicPr>
          <p:cNvPr id="29" name="Picture 28" descr="North Wales Police">
            <a:extLst>
              <a:ext uri="{FF2B5EF4-FFF2-40B4-BE49-F238E27FC236}">
                <a16:creationId xmlns:a16="http://schemas.microsoft.com/office/drawing/2014/main" id="{1A6EB7EC-2B9B-694C-80ED-A163FF5C9E8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798547" y="5380656"/>
            <a:ext cx="917994" cy="333464"/>
          </a:xfrm>
          <a:prstGeom prst="rect">
            <a:avLst/>
          </a:prstGeom>
        </p:spPr>
      </p:pic>
      <p:pic>
        <p:nvPicPr>
          <p:cNvPr id="19" name="Picture 18" descr="Royal Mail">
            <a:extLst>
              <a:ext uri="{FF2B5EF4-FFF2-40B4-BE49-F238E27FC236}">
                <a16:creationId xmlns:a16="http://schemas.microsoft.com/office/drawing/2014/main" id="{65F13509-1BCF-3446-93C5-27DB4C235A7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231744" y="5380656"/>
            <a:ext cx="403442" cy="290478"/>
          </a:xfrm>
          <a:prstGeom prst="rect">
            <a:avLst/>
          </a:prstGeom>
        </p:spPr>
      </p:pic>
      <p:sp>
        <p:nvSpPr>
          <p:cNvPr id="42" name="TextBox 41">
            <a:extLst>
              <a:ext uri="{FF2B5EF4-FFF2-40B4-BE49-F238E27FC236}">
                <a16:creationId xmlns:a16="http://schemas.microsoft.com/office/drawing/2014/main" id="{C767EB06-CB26-4240-AFE1-DAA8A03147B5}"/>
              </a:ext>
              <a:ext uri="{C183D7F6-B498-43B3-948B-1728B52AA6E4}">
                <adec:decorative xmlns:adec="http://schemas.microsoft.com/office/drawing/2017/decorative" val="1"/>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34" name="TextBox 33">
            <a:extLst>
              <a:ext uri="{FF2B5EF4-FFF2-40B4-BE49-F238E27FC236}">
                <a16:creationId xmlns:a16="http://schemas.microsoft.com/office/drawing/2014/main" id="{BB515EF6-B7F6-BD48-A241-13F52E060CED}"/>
              </a:ext>
            </a:extLst>
          </p:cNvPr>
          <p:cNvSpPr txBox="1"/>
          <p:nvPr/>
        </p:nvSpPr>
        <p:spPr>
          <a:xfrm>
            <a:off x="12018934" y="0"/>
            <a:ext cx="173065" cy="129556"/>
          </a:xfrm>
          <a:prstGeom prst="rect">
            <a:avLst/>
          </a:prstGeom>
          <a:solidFill>
            <a:srgbClr val="395C72"/>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56777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1AC9645-1C75-3840-8371-083B1AFA374D}"/>
              </a:ext>
              <a:ext uri="{C183D7F6-B498-43B3-948B-1728B52AA6E4}">
                <adec:decorative xmlns:adec="http://schemas.microsoft.com/office/drawing/2017/decorative" val="1"/>
              </a:ext>
            </a:extLst>
          </p:cNvPr>
          <p:cNvSpPr txBox="1">
            <a:spLocks noGrp="1"/>
          </p:cNvSpPr>
          <p:nvPr>
            <p:ph type="title" idx="4294967295"/>
          </p:nvPr>
        </p:nvSpPr>
        <p:spPr>
          <a:xfrm>
            <a:off x="0" y="337747"/>
            <a:ext cx="2734270" cy="338554"/>
          </a:xfrm>
          <a:prstGeom prst="rect">
            <a:avLst/>
          </a:prstGeom>
          <a:solidFill>
            <a:srgbClr val="395C7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CHAOS</a:t>
            </a:r>
          </a:p>
        </p:txBody>
      </p:sp>
      <p:pic>
        <p:nvPicPr>
          <p:cNvPr id="18" name="Picture 17">
            <a:extLst>
              <a:ext uri="{FF2B5EF4-FFF2-40B4-BE49-F238E27FC236}">
                <a16:creationId xmlns:a16="http://schemas.microsoft.com/office/drawing/2014/main" id="{29FF693A-321A-F641-A65D-E95AEC0155E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pic>
        <p:nvPicPr>
          <p:cNvPr id="5" name="Picture 4" descr="Multiple uncoordinated stakeholders.&#10;Impacts significant amount of workforce.&#10;High hidden cost to business.&#10;Overpricing and over-assessment common.&#10;Lengthy case durations and delays for complex requirements 3-9 months.&#10;Installation, training and compatibility challenges.&#10;Inconsistent product recommendation.&#10;Lack of line manager involvement.&#10;Medical model, outsourced reactively.&#10;No holistic ROI, performance, satisfaction or improvement metric.&#10;No review or feedback.&#10;Legal and reputational risk.&#10;Lack of visibility and control.">
            <a:extLst>
              <a:ext uri="{FF2B5EF4-FFF2-40B4-BE49-F238E27FC236}">
                <a16:creationId xmlns:a16="http://schemas.microsoft.com/office/drawing/2014/main" id="{9845F030-45D4-8B45-B328-1DF79FC4A929}"/>
              </a:ext>
            </a:extLst>
          </p:cNvPr>
          <p:cNvPicPr>
            <a:picLocks noChangeAspect="1"/>
          </p:cNvPicPr>
          <p:nvPr/>
        </p:nvPicPr>
        <p:blipFill>
          <a:blip r:embed="rId3"/>
          <a:stretch>
            <a:fillRect/>
          </a:stretch>
        </p:blipFill>
        <p:spPr>
          <a:xfrm>
            <a:off x="828023" y="2373330"/>
            <a:ext cx="3812493" cy="3753658"/>
          </a:xfrm>
          <a:prstGeom prst="rect">
            <a:avLst/>
          </a:prstGeom>
        </p:spPr>
      </p:pic>
      <p:pic>
        <p:nvPicPr>
          <p:cNvPr id="4" name="Picture 3">
            <a:extLst>
              <a:ext uri="{FF2B5EF4-FFF2-40B4-BE49-F238E27FC236}">
                <a16:creationId xmlns:a16="http://schemas.microsoft.com/office/drawing/2014/main" id="{DC795920-A14E-364E-97EB-ED89FFE1CE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59894" y="64778"/>
            <a:ext cx="6241327" cy="6597975"/>
          </a:xfrm>
          <a:prstGeom prst="rect">
            <a:avLst/>
          </a:prstGeom>
        </p:spPr>
      </p:pic>
      <p:sp>
        <p:nvSpPr>
          <p:cNvPr id="42" name="TextBox 41">
            <a:extLst>
              <a:ext uri="{FF2B5EF4-FFF2-40B4-BE49-F238E27FC236}">
                <a16:creationId xmlns:a16="http://schemas.microsoft.com/office/drawing/2014/main" id="{C767EB06-CB26-4240-AFE1-DAA8A03147B5}"/>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7" name="TextBox 6">
            <a:extLst>
              <a:ext uri="{FF2B5EF4-FFF2-40B4-BE49-F238E27FC236}">
                <a16:creationId xmlns:a16="http://schemas.microsoft.com/office/drawing/2014/main" id="{C73006C4-52F4-804F-87AD-A769BF3C5A1C}"/>
              </a:ext>
            </a:extLst>
          </p:cNvPr>
          <p:cNvSpPr txBox="1"/>
          <p:nvPr/>
        </p:nvSpPr>
        <p:spPr>
          <a:xfrm>
            <a:off x="12018934" y="0"/>
            <a:ext cx="173065" cy="129556"/>
          </a:xfrm>
          <a:prstGeom prst="rect">
            <a:avLst/>
          </a:prstGeom>
          <a:solidFill>
            <a:srgbClr val="395C72"/>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236244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1AC9645-1C75-3840-8371-083B1AFA374D}"/>
              </a:ext>
              <a:ext uri="{C183D7F6-B498-43B3-948B-1728B52AA6E4}">
                <adec:decorative xmlns:adec="http://schemas.microsoft.com/office/drawing/2017/decorative" val="1"/>
              </a:ext>
            </a:extLst>
          </p:cNvPr>
          <p:cNvSpPr txBox="1">
            <a:spLocks noGrp="1"/>
          </p:cNvSpPr>
          <p:nvPr>
            <p:ph type="title" idx="4294967295"/>
          </p:nvPr>
        </p:nvSpPr>
        <p:spPr>
          <a:xfrm>
            <a:off x="0" y="337747"/>
            <a:ext cx="2734270" cy="338554"/>
          </a:xfrm>
          <a:prstGeom prst="rect">
            <a:avLst/>
          </a:prstGeom>
          <a:solidFill>
            <a:srgbClr val="395C7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SOLUTION</a:t>
            </a:r>
          </a:p>
        </p:txBody>
      </p:sp>
      <p:pic>
        <p:nvPicPr>
          <p:cNvPr id="18" name="Picture 17">
            <a:extLst>
              <a:ext uri="{FF2B5EF4-FFF2-40B4-BE49-F238E27FC236}">
                <a16:creationId xmlns:a16="http://schemas.microsoft.com/office/drawing/2014/main" id="{29FF693A-321A-F641-A65D-E95AEC0155E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pic>
        <p:nvPicPr>
          <p:cNvPr id="9" name="Picture 8" descr="We achieve proven results:&#10;53% more cost effective than ad-hoc.&#10;76% reduction in condition absence.&#10;85% of managers report significant performance improvement.&#10;100% of managers say MiCase is essential for business.&#10;98% workforce satisfaction.&#10;96% report improved worker/manager relationship.&#10;Full control, governance and visibility. &lt;20 days from referral to resolution.">
            <a:extLst>
              <a:ext uri="{FF2B5EF4-FFF2-40B4-BE49-F238E27FC236}">
                <a16:creationId xmlns:a16="http://schemas.microsoft.com/office/drawing/2014/main" id="{B3D82851-F164-2D4C-ACDA-EC788897D480}"/>
              </a:ext>
            </a:extLst>
          </p:cNvPr>
          <p:cNvPicPr>
            <a:picLocks noChangeAspect="1"/>
          </p:cNvPicPr>
          <p:nvPr/>
        </p:nvPicPr>
        <p:blipFill>
          <a:blip r:embed="rId3"/>
          <a:stretch>
            <a:fillRect/>
          </a:stretch>
        </p:blipFill>
        <p:spPr>
          <a:xfrm>
            <a:off x="676870" y="2320872"/>
            <a:ext cx="4114800" cy="4051300"/>
          </a:xfrm>
          <a:prstGeom prst="rect">
            <a:avLst/>
          </a:prstGeom>
        </p:spPr>
      </p:pic>
      <p:pic>
        <p:nvPicPr>
          <p:cNvPr id="3" name="Picture 2" descr="Employee.&#10;Microlink Expert:&#10;We co-ordinate and support,&#10;Line Manager,&#10;Employee,&#10;HR,&#10;Health and Safety,&#10;Procurement,&#10;OCC Health,&#10;Facilities,&#10;IT.&#10;We provide and manage, &#10;Advice,&#10;Assessment,&#10;Training,&#10;Coping strategies,&#10;Delivery,&#10;Data and management information,&#10;Installation,&#10;Product Supply.&#10;The right advice, right solutions, right price, right controls, achieve the right outcome.">
            <a:extLst>
              <a:ext uri="{FF2B5EF4-FFF2-40B4-BE49-F238E27FC236}">
                <a16:creationId xmlns:a16="http://schemas.microsoft.com/office/drawing/2014/main" id="{DE9A50BF-04A2-504D-8B28-25E091252FBC}"/>
              </a:ext>
            </a:extLst>
          </p:cNvPr>
          <p:cNvPicPr>
            <a:picLocks noChangeAspect="1"/>
          </p:cNvPicPr>
          <p:nvPr/>
        </p:nvPicPr>
        <p:blipFill>
          <a:blip r:embed="rId4"/>
          <a:stretch>
            <a:fillRect/>
          </a:stretch>
        </p:blipFill>
        <p:spPr>
          <a:xfrm>
            <a:off x="5951349" y="12110"/>
            <a:ext cx="6067585" cy="6414305"/>
          </a:xfrm>
          <a:prstGeom prst="rect">
            <a:avLst/>
          </a:prstGeom>
        </p:spPr>
      </p:pic>
      <p:sp>
        <p:nvSpPr>
          <p:cNvPr id="42" name="TextBox 41">
            <a:extLst>
              <a:ext uri="{FF2B5EF4-FFF2-40B4-BE49-F238E27FC236}">
                <a16:creationId xmlns:a16="http://schemas.microsoft.com/office/drawing/2014/main" id="{C767EB06-CB26-4240-AFE1-DAA8A03147B5}"/>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7" name="TextBox 6">
            <a:extLst>
              <a:ext uri="{FF2B5EF4-FFF2-40B4-BE49-F238E27FC236}">
                <a16:creationId xmlns:a16="http://schemas.microsoft.com/office/drawing/2014/main" id="{35CD19D7-D286-B547-95B6-F9A593FE511E}"/>
              </a:ext>
            </a:extLst>
          </p:cNvPr>
          <p:cNvSpPr txBox="1"/>
          <p:nvPr/>
        </p:nvSpPr>
        <p:spPr>
          <a:xfrm>
            <a:off x="12018934" y="0"/>
            <a:ext cx="173065" cy="129556"/>
          </a:xfrm>
          <a:prstGeom prst="rect">
            <a:avLst/>
          </a:prstGeom>
          <a:solidFill>
            <a:srgbClr val="E33D37"/>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167152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7EA6A19-7288-294B-A773-6F0ADE34D3BB}"/>
              </a:ext>
              <a:ext uri="{C183D7F6-B498-43B3-948B-1728B52AA6E4}">
                <adec:decorative xmlns:adec="http://schemas.microsoft.com/office/drawing/2017/decorative" val="1"/>
              </a:ext>
            </a:extLst>
          </p:cNvPr>
          <p:cNvSpPr txBox="1">
            <a:spLocks noGrp="1"/>
          </p:cNvSpPr>
          <p:nvPr>
            <p:ph type="title" idx="4294967295"/>
          </p:nvPr>
        </p:nvSpPr>
        <p:spPr>
          <a:xfrm>
            <a:off x="0" y="337746"/>
            <a:ext cx="2761488" cy="338909"/>
          </a:xfrm>
          <a:prstGeom prst="rect">
            <a:avLst/>
          </a:prstGeom>
          <a:solidFill>
            <a:srgbClr val="CF366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THE SERVICE</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pic>
        <p:nvPicPr>
          <p:cNvPr id="8" name="Picture 7" descr="How will it work?&#10;Fill in the referral form to start the WPA process.&#10;Our case manager will call within 1 day to carry out a consultation.&#10;A full report with approved recommendations will be sent to you and your manager.&#10;The consultation will ensure the right support, offering advice, solutions or on-site assessment.&#10;Your case manager will discuss the recommendations and co-ordinate the delivery.&#10;The recommendations will then be implemented and managed for you.">
            <a:extLst>
              <a:ext uri="{FF2B5EF4-FFF2-40B4-BE49-F238E27FC236}">
                <a16:creationId xmlns:a16="http://schemas.microsoft.com/office/drawing/2014/main" id="{4360D1FD-F186-2A4B-B465-21FC8FA5ED18}"/>
              </a:ext>
            </a:extLst>
          </p:cNvPr>
          <p:cNvPicPr>
            <a:picLocks noChangeAspect="1"/>
          </p:cNvPicPr>
          <p:nvPr/>
        </p:nvPicPr>
        <p:blipFill>
          <a:blip r:embed="rId3"/>
          <a:stretch>
            <a:fillRect/>
          </a:stretch>
        </p:blipFill>
        <p:spPr>
          <a:xfrm>
            <a:off x="417083" y="3058120"/>
            <a:ext cx="5490747" cy="2526636"/>
          </a:xfrm>
          <a:prstGeom prst="rect">
            <a:avLst/>
          </a:prstGeom>
        </p:spPr>
      </p:pic>
      <p:sp>
        <p:nvSpPr>
          <p:cNvPr id="6" name="TextBox 5">
            <a:extLst>
              <a:ext uri="{FF2B5EF4-FFF2-40B4-BE49-F238E27FC236}">
                <a16:creationId xmlns:a16="http://schemas.microsoft.com/office/drawing/2014/main" id="{07ABEAA0-F98A-47BF-8CCA-13DB6D0BB3AB}"/>
              </a:ext>
            </a:extLst>
          </p:cNvPr>
          <p:cNvSpPr txBox="1"/>
          <p:nvPr/>
        </p:nvSpPr>
        <p:spPr>
          <a:xfrm>
            <a:off x="6606283" y="1853890"/>
            <a:ext cx="5114305" cy="369332"/>
          </a:xfrm>
          <a:prstGeom prst="rect">
            <a:avLst/>
          </a:prstGeom>
          <a:noFill/>
        </p:spPr>
        <p:txBody>
          <a:bodyPr wrap="square" rtlCol="0">
            <a:spAutoFit/>
          </a:bodyPr>
          <a:lstStyle/>
          <a:p>
            <a:r>
              <a:rPr lang="en-GB" b="1" spc="300" dirty="0">
                <a:solidFill>
                  <a:srgbClr val="395C72"/>
                </a:solidFill>
                <a:latin typeface="Arial Regular"/>
              </a:rPr>
              <a:t>10 PRINCIPLES OF SUCCESS</a:t>
            </a:r>
          </a:p>
        </p:txBody>
      </p:sp>
      <p:sp>
        <p:nvSpPr>
          <p:cNvPr id="18" name="TextBox 17">
            <a:extLst>
              <a:ext uri="{FF2B5EF4-FFF2-40B4-BE49-F238E27FC236}">
                <a16:creationId xmlns:a16="http://schemas.microsoft.com/office/drawing/2014/main" id="{678BEB5A-98E8-6F45-8BB5-6E5571EA6B96}"/>
              </a:ext>
            </a:extLst>
          </p:cNvPr>
          <p:cNvSpPr txBox="1"/>
          <p:nvPr/>
        </p:nvSpPr>
        <p:spPr>
          <a:xfrm>
            <a:off x="6606283" y="2423783"/>
            <a:ext cx="5373384" cy="3739998"/>
          </a:xfrm>
          <a:prstGeom prst="rect">
            <a:avLst/>
          </a:prstGeom>
          <a:noFill/>
        </p:spPr>
        <p:txBody>
          <a:bodyPr wrap="square" rtlCol="0">
            <a:spAutoFit/>
          </a:bodyPr>
          <a:lstStyle/>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Senior Disability Champion / Process owner</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Case management experts at the front of the process</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Centralised budget control</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Pan disability assessment</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End to end one-stop-service</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Single point of contact</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Detailed management information</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One clear referral process</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Pre-agreed Catalogue</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Governance and control</a:t>
            </a:r>
          </a:p>
        </p:txBody>
      </p:sp>
      <p:sp>
        <p:nvSpPr>
          <p:cNvPr id="20" name="TextBox 19">
            <a:extLst>
              <a:ext uri="{FF2B5EF4-FFF2-40B4-BE49-F238E27FC236}">
                <a16:creationId xmlns:a16="http://schemas.microsoft.com/office/drawing/2014/main" id="{F71487CF-B505-8649-9B65-07A93A85C4A8}"/>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9" name="TextBox 8">
            <a:extLst>
              <a:ext uri="{FF2B5EF4-FFF2-40B4-BE49-F238E27FC236}">
                <a16:creationId xmlns:a16="http://schemas.microsoft.com/office/drawing/2014/main" id="{1EA6E2A6-70E2-C949-AC5B-E0E98DDB4EEC}"/>
              </a:ext>
            </a:extLst>
          </p:cNvPr>
          <p:cNvSpPr txBox="1"/>
          <p:nvPr/>
        </p:nvSpPr>
        <p:spPr>
          <a:xfrm>
            <a:off x="12018934" y="0"/>
            <a:ext cx="173065" cy="129556"/>
          </a:xfrm>
          <a:prstGeom prst="rect">
            <a:avLst/>
          </a:prstGeom>
          <a:solidFill>
            <a:srgbClr val="E33D37"/>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289834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880657-954E-0642-A146-E146DB93FB7F}"/>
              </a:ext>
              <a:ext uri="{C183D7F6-B498-43B3-948B-1728B52AA6E4}">
                <adec:decorative xmlns:adec="http://schemas.microsoft.com/office/drawing/2017/decorative" val="1"/>
              </a:ext>
            </a:extLst>
          </p:cNvPr>
          <p:cNvSpPr txBox="1">
            <a:spLocks noGrp="1"/>
          </p:cNvSpPr>
          <p:nvPr>
            <p:ph type="title" idx="4294967295"/>
          </p:nvPr>
        </p:nvSpPr>
        <p:spPr>
          <a:xfrm>
            <a:off x="0" y="337746"/>
            <a:ext cx="2761488" cy="338909"/>
          </a:xfrm>
          <a:prstGeom prst="rect">
            <a:avLst/>
          </a:prstGeom>
          <a:solidFill>
            <a:srgbClr val="249FA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WORKSPACE</a:t>
            </a:r>
          </a:p>
        </p:txBody>
      </p:sp>
      <p:pic>
        <p:nvPicPr>
          <p:cNvPr id="7" name="Picture 6">
            <a:extLst>
              <a:ext uri="{FF2B5EF4-FFF2-40B4-BE49-F238E27FC236}">
                <a16:creationId xmlns:a16="http://schemas.microsoft.com/office/drawing/2014/main" id="{C08E8E01-E799-DE41-844C-84FF2B4A6E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950231"/>
            <a:ext cx="4464476" cy="4464476"/>
          </a:xfrm>
          <a:prstGeom prst="rect">
            <a:avLst/>
          </a:prstGeom>
        </p:spPr>
      </p:pic>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49" y="1302635"/>
            <a:ext cx="2807208" cy="1130808"/>
          </a:xfrm>
          <a:prstGeom prst="rect">
            <a:avLst/>
          </a:prstGeom>
        </p:spPr>
      </p:pic>
      <p:sp>
        <p:nvSpPr>
          <p:cNvPr id="6" name="TextBox 5">
            <a:extLst>
              <a:ext uri="{FF2B5EF4-FFF2-40B4-BE49-F238E27FC236}">
                <a16:creationId xmlns:a16="http://schemas.microsoft.com/office/drawing/2014/main" id="{07ABEAA0-F98A-47BF-8CCA-13DB6D0BB3AB}"/>
              </a:ext>
            </a:extLst>
          </p:cNvPr>
          <p:cNvSpPr txBox="1">
            <a:spLocks/>
          </p:cNvSpPr>
          <p:nvPr/>
        </p:nvSpPr>
        <p:spPr>
          <a:xfrm>
            <a:off x="5923526" y="1837809"/>
            <a:ext cx="5735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THE NEW NORMAL WORKSPACE</a:t>
            </a:r>
          </a:p>
        </p:txBody>
      </p:sp>
      <p:sp>
        <p:nvSpPr>
          <p:cNvPr id="9" name="TextBox 8">
            <a:extLst>
              <a:ext uri="{FF2B5EF4-FFF2-40B4-BE49-F238E27FC236}">
                <a16:creationId xmlns:a16="http://schemas.microsoft.com/office/drawing/2014/main" id="{CA3967D1-CE6F-4EA1-A74D-EDD277E1CE30}"/>
              </a:ext>
            </a:extLst>
          </p:cNvPr>
          <p:cNvSpPr txBox="1"/>
          <p:nvPr/>
        </p:nvSpPr>
        <p:spPr>
          <a:xfrm>
            <a:off x="5923527" y="2707296"/>
            <a:ext cx="5844404" cy="4124206"/>
          </a:xfrm>
          <a:prstGeom prst="rect">
            <a:avLst/>
          </a:prstGeom>
          <a:noFill/>
        </p:spPr>
        <p:txBody>
          <a:bodyPr wrap="square" rtlCol="0">
            <a:spAutoFit/>
          </a:bodyPr>
          <a:lstStyle/>
          <a:p>
            <a:pPr marL="171450" indent="-171450">
              <a:lnSpc>
                <a:spcPct val="150000"/>
              </a:lnSpc>
              <a:buFont typeface="Wingdings" pitchFamily="2" charset="2"/>
              <a:buChar char="§"/>
            </a:pPr>
            <a:endParaRPr lang="en-GB" sz="1600" b="1" dirty="0">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latin typeface="Arial" panose="020B0604020202020204" pitchFamily="34" charset="0"/>
                <a:cs typeface="Arial" panose="020B0604020202020204" pitchFamily="34" charset="0"/>
              </a:rPr>
              <a:t>Home working solutions</a:t>
            </a:r>
          </a:p>
          <a:p>
            <a:pPr marL="285750" indent="-285750">
              <a:lnSpc>
                <a:spcPct val="150000"/>
              </a:lnSpc>
              <a:buFont typeface="Wingdings" pitchFamily="2" charset="2"/>
              <a:buChar char="§"/>
            </a:pPr>
            <a:r>
              <a:rPr lang="en-GB" sz="1600" dirty="0">
                <a:latin typeface="Arial" panose="020B0604020202020204" pitchFamily="34" charset="0"/>
                <a:cs typeface="Arial" panose="020B0604020202020204" pitchFamily="34" charset="0"/>
              </a:rPr>
              <a:t>Effective communication for return to work</a:t>
            </a:r>
          </a:p>
          <a:p>
            <a:pPr marL="285750" indent="-285750">
              <a:lnSpc>
                <a:spcPct val="150000"/>
              </a:lnSpc>
              <a:buFont typeface="Wingdings" pitchFamily="2" charset="2"/>
              <a:buChar char="§"/>
            </a:pPr>
            <a:r>
              <a:rPr lang="en-GB" sz="1600" dirty="0">
                <a:latin typeface="Arial" panose="020B0604020202020204" pitchFamily="34" charset="0"/>
                <a:cs typeface="Arial" panose="020B0604020202020204" pitchFamily="34" charset="0"/>
              </a:rPr>
              <a:t>Flexible working</a:t>
            </a:r>
          </a:p>
          <a:p>
            <a:pPr marL="285750" indent="-285750">
              <a:lnSpc>
                <a:spcPct val="150000"/>
              </a:lnSpc>
              <a:buFont typeface="Wingdings" pitchFamily="2" charset="2"/>
              <a:buChar char="§"/>
            </a:pPr>
            <a:r>
              <a:rPr lang="en-GB" sz="1600" dirty="0">
                <a:latin typeface="Arial" panose="020B0604020202020204" pitchFamily="34" charset="0"/>
                <a:cs typeface="Arial" panose="020B0604020202020204" pitchFamily="34" charset="0"/>
              </a:rPr>
              <a:t>Line Manager support and training</a:t>
            </a:r>
          </a:p>
          <a:p>
            <a:pPr marL="285750" indent="-285750">
              <a:lnSpc>
                <a:spcPct val="150000"/>
              </a:lnSpc>
              <a:buFont typeface="Wingdings" pitchFamily="2" charset="2"/>
              <a:buChar char="§"/>
            </a:pPr>
            <a:r>
              <a:rPr lang="en-GB" sz="1600" dirty="0">
                <a:latin typeface="Arial" panose="020B0604020202020204" pitchFamily="34" charset="0"/>
                <a:cs typeface="Arial" panose="020B0604020202020204" pitchFamily="34" charset="0"/>
              </a:rPr>
              <a:t>Adjustment Passport</a:t>
            </a:r>
          </a:p>
          <a:p>
            <a:pPr marL="285750" indent="-285750">
              <a:lnSpc>
                <a:spcPct val="150000"/>
              </a:lnSpc>
              <a:buFont typeface="Wingdings" pitchFamily="2" charset="2"/>
              <a:buChar char="§"/>
            </a:pPr>
            <a:endParaRPr lang="en-GB" sz="1600" dirty="0">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4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400" dirty="0">
              <a:solidFill>
                <a:srgbClr val="4B6C7E"/>
              </a:solidFill>
              <a:latin typeface="Arial" panose="020B0604020202020204" pitchFamily="34" charset="0"/>
              <a:cs typeface="Arial" panose="020B0604020202020204" pitchFamily="34" charset="0"/>
            </a:endParaRPr>
          </a:p>
          <a:p>
            <a:pPr>
              <a:buNone/>
            </a:pPr>
            <a:endParaRPr lang="en-GB" sz="1400" b="1" dirty="0">
              <a:solidFill>
                <a:srgbClr val="953981"/>
              </a:solidFill>
              <a:latin typeface="Arial" panose="020B0604020202020204" pitchFamily="34" charset="0"/>
              <a:cs typeface="Arial" panose="020B0604020202020204" pitchFamily="34" charset="0"/>
            </a:endParaRP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9C6EA57-2400-954F-99B7-65D20E11506C}"/>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8" name="TextBox 7">
            <a:extLst>
              <a:ext uri="{FF2B5EF4-FFF2-40B4-BE49-F238E27FC236}">
                <a16:creationId xmlns:a16="http://schemas.microsoft.com/office/drawing/2014/main" id="{BD3229BF-78E0-9641-B38C-24CBEB93290B}"/>
              </a:ext>
            </a:extLst>
          </p:cNvPr>
          <p:cNvSpPr txBox="1"/>
          <p:nvPr/>
        </p:nvSpPr>
        <p:spPr>
          <a:xfrm>
            <a:off x="12018934" y="0"/>
            <a:ext cx="173065" cy="129556"/>
          </a:xfrm>
          <a:prstGeom prst="rect">
            <a:avLst/>
          </a:prstGeom>
          <a:solidFill>
            <a:srgbClr val="395C72"/>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249936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a:spLocks noGrp="1"/>
          </p:cNvSpPr>
          <p:nvPr>
            <p:ph type="title" idx="4294967295"/>
          </p:nvPr>
        </p:nvSpPr>
        <p:spPr>
          <a:xfrm>
            <a:off x="0" y="337746"/>
            <a:ext cx="3678148" cy="338554"/>
          </a:xfrm>
          <a:prstGeom prst="rect">
            <a:avLst/>
          </a:prstGeom>
          <a:solidFill>
            <a:srgbClr val="9A3B7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GOOD BUSINESS SENSE</a:t>
            </a:r>
          </a:p>
        </p:txBody>
      </p:sp>
      <p:pic>
        <p:nvPicPr>
          <p:cNvPr id="12" name="Picture 11" descr="Rocket lifts off from laptop.">
            <a:extLst>
              <a:ext uri="{FF2B5EF4-FFF2-40B4-BE49-F238E27FC236}">
                <a16:creationId xmlns:a16="http://schemas.microsoft.com/office/drawing/2014/main" id="{3B3FAB41-598A-0642-B9B0-AC7900CE3A43}"/>
              </a:ext>
            </a:extLst>
          </p:cNvPr>
          <p:cNvPicPr>
            <a:picLocks noChangeAspect="1"/>
          </p:cNvPicPr>
          <p:nvPr/>
        </p:nvPicPr>
        <p:blipFill>
          <a:blip r:embed="rId2"/>
          <a:stretch>
            <a:fillRect/>
          </a:stretch>
        </p:blipFill>
        <p:spPr>
          <a:xfrm>
            <a:off x="936863" y="2464792"/>
            <a:ext cx="1933027" cy="3345624"/>
          </a:xfrm>
          <a:prstGeom prst="rect">
            <a:avLst/>
          </a:prstGeom>
        </p:spPr>
      </p:pic>
      <p:sp>
        <p:nvSpPr>
          <p:cNvPr id="15" name="Rectangle 14">
            <a:extLst>
              <a:ext uri="{FF2B5EF4-FFF2-40B4-BE49-F238E27FC236}">
                <a16:creationId xmlns:a16="http://schemas.microsoft.com/office/drawing/2014/main" id="{453D1780-E22E-974F-9814-4471494D1A46}"/>
              </a:ext>
            </a:extLst>
          </p:cNvPr>
          <p:cNvSpPr/>
          <p:nvPr/>
        </p:nvSpPr>
        <p:spPr>
          <a:xfrm>
            <a:off x="6090005" y="1703877"/>
            <a:ext cx="3647152" cy="456535"/>
          </a:xfrm>
          <a:prstGeom prst="rect">
            <a:avLst/>
          </a:prstGeom>
        </p:spPr>
        <p:txBody>
          <a:bodyPr wrap="none">
            <a:spAutoFit/>
          </a:bodyPr>
          <a:lstStyle/>
          <a:p>
            <a:pPr>
              <a:lnSpc>
                <a:spcPct val="150000"/>
              </a:lnSpc>
            </a:pPr>
            <a:r>
              <a:rPr lang="en-GB" b="1" spc="300" dirty="0">
                <a:solidFill>
                  <a:srgbClr val="4B6C7E"/>
                </a:solidFill>
                <a:latin typeface="Arial" panose="020B0604020202020204" pitchFamily="34" charset="0"/>
                <a:cs typeface="Arial" panose="020B0604020202020204" pitchFamily="34" charset="0"/>
              </a:rPr>
              <a:t>BUSINESS INCENTIVES </a:t>
            </a:r>
          </a:p>
        </p:txBody>
      </p:sp>
      <p:sp>
        <p:nvSpPr>
          <p:cNvPr id="8" name="TextBox 7">
            <a:extLst>
              <a:ext uri="{FF2B5EF4-FFF2-40B4-BE49-F238E27FC236}">
                <a16:creationId xmlns:a16="http://schemas.microsoft.com/office/drawing/2014/main" id="{FFBD63C7-ED90-D04D-8B68-B917E317FDF9}"/>
              </a:ext>
            </a:extLst>
          </p:cNvPr>
          <p:cNvSpPr txBox="1"/>
          <p:nvPr/>
        </p:nvSpPr>
        <p:spPr>
          <a:xfrm>
            <a:off x="6090005" y="2732008"/>
            <a:ext cx="4781187" cy="3001334"/>
          </a:xfrm>
          <a:prstGeom prst="rect">
            <a:avLst/>
          </a:prstGeom>
          <a:noFill/>
        </p:spPr>
        <p:txBody>
          <a:bodyPr wrap="square" rtlCol="0">
            <a:spAutoFit/>
          </a:bodyPr>
          <a:lstStyle/>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Reduction in absence </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It’s an investment not a spend</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Drawing from a more diverse talent pool</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Increased productivity</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Increased engagement</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Protected reputation</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Increased efficiency</a:t>
            </a:r>
          </a:p>
          <a:p>
            <a:pPr marL="228600" indent="-228600">
              <a:lnSpc>
                <a:spcPct val="150000"/>
              </a:lnSpc>
              <a:buFont typeface="+mj-lt"/>
              <a:buAutoNum type="arabicPeriod"/>
            </a:pPr>
            <a:r>
              <a:rPr lang="en-GB" sz="1600" dirty="0">
                <a:latin typeface="Arial" panose="020B0604020202020204" pitchFamily="34" charset="0"/>
                <a:cs typeface="Arial" panose="020B0604020202020204" pitchFamily="34" charset="0"/>
              </a:rPr>
              <a:t>Legal compliance</a:t>
            </a:r>
          </a:p>
        </p:txBody>
      </p:sp>
      <p:sp>
        <p:nvSpPr>
          <p:cNvPr id="24" name="TextBox 23">
            <a:extLst>
              <a:ext uri="{FF2B5EF4-FFF2-40B4-BE49-F238E27FC236}">
                <a16:creationId xmlns:a16="http://schemas.microsoft.com/office/drawing/2014/main" id="{B74955B3-FFBC-5948-B375-5E6B521549BA}"/>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pic>
        <p:nvPicPr>
          <p:cNvPr id="9" name="Picture 8">
            <a:extLst>
              <a:ext uri="{FF2B5EF4-FFF2-40B4-BE49-F238E27FC236}">
                <a16:creationId xmlns:a16="http://schemas.microsoft.com/office/drawing/2014/main" id="{70B62644-6A2A-4577-9746-FA5ABA0C7B9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815" y="1302635"/>
            <a:ext cx="2807208" cy="1130808"/>
          </a:xfrm>
          <a:prstGeom prst="rect">
            <a:avLst/>
          </a:prstGeom>
        </p:spPr>
      </p:pic>
      <p:sp>
        <p:nvSpPr>
          <p:cNvPr id="10" name="TextBox 9">
            <a:extLst>
              <a:ext uri="{FF2B5EF4-FFF2-40B4-BE49-F238E27FC236}">
                <a16:creationId xmlns:a16="http://schemas.microsoft.com/office/drawing/2014/main" id="{AC432D4C-4063-A647-BD2F-0306B71229E3}"/>
              </a:ext>
            </a:extLst>
          </p:cNvPr>
          <p:cNvSpPr txBox="1"/>
          <p:nvPr/>
        </p:nvSpPr>
        <p:spPr>
          <a:xfrm>
            <a:off x="12018934" y="0"/>
            <a:ext cx="173065" cy="129556"/>
          </a:xfrm>
          <a:prstGeom prst="rect">
            <a:avLst/>
          </a:prstGeom>
          <a:solidFill>
            <a:srgbClr val="E33D37"/>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3776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ep 1 - Provide the right tools for the job.&#10;Step 2 - Make support fully available to all employees.&#10;Step 3 - Dedicated team managing the workspace accommodation process.&#10;Step 4 - Universal availability drives down cost and time of accommodation.&#10;Step 5 - Cost of adjustment averages less than £800 per person.">
            <a:extLst>
              <a:ext uri="{FF2B5EF4-FFF2-40B4-BE49-F238E27FC236}">
                <a16:creationId xmlns:a16="http://schemas.microsoft.com/office/drawing/2014/main" id="{F99EC8DE-A5C0-7B4C-B650-69B021E76BE8}"/>
              </a:ext>
            </a:extLst>
          </p:cNvPr>
          <p:cNvPicPr>
            <a:picLocks noChangeAspect="1"/>
          </p:cNvPicPr>
          <p:nvPr/>
        </p:nvPicPr>
        <p:blipFill>
          <a:blip r:embed="rId3"/>
          <a:stretch>
            <a:fillRect/>
          </a:stretch>
        </p:blipFill>
        <p:spPr>
          <a:xfrm>
            <a:off x="69741" y="302215"/>
            <a:ext cx="12192000" cy="6858000"/>
          </a:xfrm>
          <a:prstGeom prst="rect">
            <a:avLst/>
          </a:prstGeom>
        </p:spPr>
      </p:pic>
      <p:sp>
        <p:nvSpPr>
          <p:cNvPr id="5" name="Title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a:spLocks noGrp="1"/>
          </p:cNvSpPr>
          <p:nvPr>
            <p:ph type="title" idx="4294967295"/>
          </p:nvPr>
        </p:nvSpPr>
        <p:spPr>
          <a:xfrm>
            <a:off x="0" y="337746"/>
            <a:ext cx="3356408" cy="338554"/>
          </a:xfrm>
          <a:prstGeom prst="rect">
            <a:avLst/>
          </a:prstGeom>
          <a:solidFill>
            <a:srgbClr val="297EB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panose="020B0604020202020204" pitchFamily="34" charset="0"/>
                <a:ea typeface="+mn-ea"/>
                <a:cs typeface="+mn-cs"/>
              </a:rPr>
              <a:t>EMPLOYERS</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061459"/>
            <a:ext cx="2906061" cy="1170628"/>
          </a:xfrm>
          <a:prstGeom prst="rect">
            <a:avLst/>
          </a:prstGeom>
        </p:spPr>
      </p:pic>
      <p:sp>
        <p:nvSpPr>
          <p:cNvPr id="7" name="TextBox 6">
            <a:extLst>
              <a:ext uri="{FF2B5EF4-FFF2-40B4-BE49-F238E27FC236}">
                <a16:creationId xmlns:a16="http://schemas.microsoft.com/office/drawing/2014/main" id="{12C49BDE-EBED-6948-9399-2D61DDB8498C}"/>
              </a:ext>
              <a:ext uri="{C183D7F6-B498-43B3-948B-1728B52AA6E4}">
                <adec:decorative xmlns:adec="http://schemas.microsoft.com/office/drawing/2017/decorative" val="1"/>
              </a:ext>
            </a:extLst>
          </p:cNvPr>
          <p:cNvSpPr txBox="1"/>
          <p:nvPr/>
        </p:nvSpPr>
        <p:spPr>
          <a:xfrm>
            <a:off x="774573" y="2847642"/>
            <a:ext cx="2311527" cy="584775"/>
          </a:xfrm>
          <a:prstGeom prst="rect">
            <a:avLst/>
          </a:prstGeom>
          <a:noFill/>
        </p:spPr>
        <p:txBody>
          <a:bodyPr wrap="square" rtlCol="0">
            <a:spAutoFit/>
          </a:bodyPr>
          <a:lstStyle/>
          <a:p>
            <a:r>
              <a:rPr lang="en-GB" sz="1600" b="1" dirty="0">
                <a:solidFill>
                  <a:schemeClr val="tx1">
                    <a:lumMod val="65000"/>
                    <a:lumOff val="35000"/>
                  </a:schemeClr>
                </a:solidFill>
                <a:latin typeface="Arial" panose="020B0604020202020204" pitchFamily="34" charset="0"/>
                <a:cs typeface="Arial" panose="020B0604020202020204" pitchFamily="34" charset="0"/>
              </a:rPr>
              <a:t>Provide the right</a:t>
            </a:r>
          </a:p>
          <a:p>
            <a:r>
              <a:rPr lang="en-GB" sz="1600" b="1" dirty="0">
                <a:solidFill>
                  <a:schemeClr val="tx1">
                    <a:lumMod val="65000"/>
                    <a:lumOff val="35000"/>
                  </a:schemeClr>
                </a:solidFill>
                <a:latin typeface="Arial" panose="020B0604020202020204" pitchFamily="34" charset="0"/>
                <a:cs typeface="Arial" panose="020B0604020202020204" pitchFamily="34" charset="0"/>
              </a:rPr>
              <a:t>tools for the job</a:t>
            </a:r>
          </a:p>
        </p:txBody>
      </p:sp>
      <p:sp>
        <p:nvSpPr>
          <p:cNvPr id="9" name="TextBox 8">
            <a:extLst>
              <a:ext uri="{FF2B5EF4-FFF2-40B4-BE49-F238E27FC236}">
                <a16:creationId xmlns:a16="http://schemas.microsoft.com/office/drawing/2014/main" id="{94D06655-FA33-AF41-A037-BDCEBCC2B52F}"/>
              </a:ext>
              <a:ext uri="{C183D7F6-B498-43B3-948B-1728B52AA6E4}">
                <adec:decorative xmlns:adec="http://schemas.microsoft.com/office/drawing/2017/decorative" val="1"/>
              </a:ext>
            </a:extLst>
          </p:cNvPr>
          <p:cNvSpPr txBox="1"/>
          <p:nvPr/>
        </p:nvSpPr>
        <p:spPr>
          <a:xfrm>
            <a:off x="4124325" y="1273825"/>
            <a:ext cx="2136646" cy="830997"/>
          </a:xfrm>
          <a:prstGeom prst="rect">
            <a:avLst/>
          </a:prstGeom>
          <a:noFill/>
        </p:spPr>
        <p:txBody>
          <a:bodyPr wrap="square" rtlCol="0">
            <a:spAutoFit/>
          </a:bodyPr>
          <a:lstStyle/>
          <a:p>
            <a:r>
              <a:rPr lang="en-GB" sz="1600" b="1" dirty="0">
                <a:solidFill>
                  <a:schemeClr val="tx1">
                    <a:lumMod val="65000"/>
                    <a:lumOff val="35000"/>
                  </a:schemeClr>
                </a:solidFill>
                <a:latin typeface="Arial" panose="020B0604020202020204" pitchFamily="34" charset="0"/>
                <a:cs typeface="Arial" panose="020B0604020202020204" pitchFamily="34" charset="0"/>
              </a:rPr>
              <a:t>Make support</a:t>
            </a:r>
          </a:p>
          <a:p>
            <a:r>
              <a:rPr lang="en-GB" sz="1600" b="1" dirty="0">
                <a:solidFill>
                  <a:schemeClr val="tx1">
                    <a:lumMod val="65000"/>
                    <a:lumOff val="35000"/>
                  </a:schemeClr>
                </a:solidFill>
                <a:latin typeface="Arial" panose="020B0604020202020204" pitchFamily="34" charset="0"/>
                <a:cs typeface="Arial" panose="020B0604020202020204" pitchFamily="34" charset="0"/>
              </a:rPr>
              <a:t>fully available</a:t>
            </a:r>
          </a:p>
          <a:p>
            <a:r>
              <a:rPr lang="en-GB" sz="1600" b="1" dirty="0">
                <a:solidFill>
                  <a:schemeClr val="tx1">
                    <a:lumMod val="65000"/>
                    <a:lumOff val="35000"/>
                  </a:schemeClr>
                </a:solidFill>
                <a:latin typeface="Arial" panose="020B0604020202020204" pitchFamily="34" charset="0"/>
                <a:cs typeface="Arial" panose="020B0604020202020204" pitchFamily="34" charset="0"/>
              </a:rPr>
              <a:t>to all employees</a:t>
            </a:r>
          </a:p>
        </p:txBody>
      </p:sp>
      <p:sp>
        <p:nvSpPr>
          <p:cNvPr id="10" name="TextBox 9">
            <a:extLst>
              <a:ext uri="{FF2B5EF4-FFF2-40B4-BE49-F238E27FC236}">
                <a16:creationId xmlns:a16="http://schemas.microsoft.com/office/drawing/2014/main" id="{502AC9BA-B223-B643-A935-FEDEE116E0F6}"/>
              </a:ext>
              <a:ext uri="{C183D7F6-B498-43B3-948B-1728B52AA6E4}">
                <adec:decorative xmlns:adec="http://schemas.microsoft.com/office/drawing/2017/decorative" val="1"/>
              </a:ext>
            </a:extLst>
          </p:cNvPr>
          <p:cNvSpPr txBox="1"/>
          <p:nvPr/>
        </p:nvSpPr>
        <p:spPr>
          <a:xfrm>
            <a:off x="4447158" y="5849720"/>
            <a:ext cx="3095627" cy="830997"/>
          </a:xfrm>
          <a:prstGeom prst="rect">
            <a:avLst/>
          </a:prstGeom>
          <a:noFill/>
        </p:spPr>
        <p:txBody>
          <a:bodyPr wrap="square" rtlCol="0">
            <a:spAutoFit/>
          </a:bodyPr>
          <a:lstStyle/>
          <a:p>
            <a:r>
              <a:rPr lang="en-GB" sz="1600" b="1" dirty="0">
                <a:solidFill>
                  <a:schemeClr val="tx1">
                    <a:lumMod val="65000"/>
                    <a:lumOff val="35000"/>
                  </a:schemeClr>
                </a:solidFill>
                <a:latin typeface="Arial" panose="020B0604020202020204" pitchFamily="34" charset="0"/>
                <a:cs typeface="Arial" panose="020B0604020202020204" pitchFamily="34" charset="0"/>
              </a:rPr>
              <a:t>Dedicated team</a:t>
            </a:r>
          </a:p>
          <a:p>
            <a:r>
              <a:rPr lang="en-GB" sz="1600" b="1" dirty="0">
                <a:solidFill>
                  <a:schemeClr val="tx1">
                    <a:lumMod val="65000"/>
                    <a:lumOff val="35000"/>
                  </a:schemeClr>
                </a:solidFill>
                <a:latin typeface="Arial" panose="020B0604020202020204" pitchFamily="34" charset="0"/>
                <a:cs typeface="Arial" panose="020B0604020202020204" pitchFamily="34" charset="0"/>
              </a:rPr>
              <a:t>managing the Workspace </a:t>
            </a:r>
          </a:p>
          <a:p>
            <a:r>
              <a:rPr lang="en-GB" sz="1600" b="1" dirty="0">
                <a:solidFill>
                  <a:schemeClr val="tx1">
                    <a:lumMod val="65000"/>
                    <a:lumOff val="35000"/>
                  </a:schemeClr>
                </a:solidFill>
                <a:latin typeface="Arial" panose="020B0604020202020204" pitchFamily="34" charset="0"/>
                <a:cs typeface="Arial" panose="020B0604020202020204" pitchFamily="34" charset="0"/>
              </a:rPr>
              <a:t>accommodation process</a:t>
            </a:r>
          </a:p>
        </p:txBody>
      </p:sp>
      <p:sp>
        <p:nvSpPr>
          <p:cNvPr id="11" name="TextBox 10">
            <a:extLst>
              <a:ext uri="{FF2B5EF4-FFF2-40B4-BE49-F238E27FC236}">
                <a16:creationId xmlns:a16="http://schemas.microsoft.com/office/drawing/2014/main" id="{90CEB101-7D87-F94E-BC34-62542BCB208F}"/>
              </a:ext>
              <a:ext uri="{C183D7F6-B498-43B3-948B-1728B52AA6E4}">
                <adec:decorative xmlns:adec="http://schemas.microsoft.com/office/drawing/2017/decorative" val="1"/>
              </a:ext>
            </a:extLst>
          </p:cNvPr>
          <p:cNvSpPr txBox="1"/>
          <p:nvPr/>
        </p:nvSpPr>
        <p:spPr>
          <a:xfrm>
            <a:off x="7448548" y="1246988"/>
            <a:ext cx="3181352" cy="830997"/>
          </a:xfrm>
          <a:prstGeom prst="rect">
            <a:avLst/>
          </a:prstGeom>
          <a:noFill/>
        </p:spPr>
        <p:txBody>
          <a:bodyPr wrap="square" rtlCol="0">
            <a:spAutoFit/>
          </a:bodyPr>
          <a:lstStyle/>
          <a:p>
            <a:r>
              <a:rPr lang="en-GB" sz="1600" b="1" dirty="0">
                <a:solidFill>
                  <a:schemeClr val="tx1">
                    <a:lumMod val="65000"/>
                    <a:lumOff val="35000"/>
                  </a:schemeClr>
                </a:solidFill>
                <a:latin typeface="Arial" panose="020B0604020202020204" pitchFamily="34" charset="0"/>
                <a:cs typeface="Arial" panose="020B0604020202020204" pitchFamily="34" charset="0"/>
              </a:rPr>
              <a:t>Universal availability</a:t>
            </a:r>
          </a:p>
          <a:p>
            <a:r>
              <a:rPr lang="en-GB" sz="1600" b="1" dirty="0">
                <a:solidFill>
                  <a:schemeClr val="tx1">
                    <a:lumMod val="65000"/>
                    <a:lumOff val="35000"/>
                  </a:schemeClr>
                </a:solidFill>
                <a:latin typeface="Arial" panose="020B0604020202020204" pitchFamily="34" charset="0"/>
                <a:cs typeface="Arial" panose="020B0604020202020204" pitchFamily="34" charset="0"/>
              </a:rPr>
              <a:t>drives down cost &amp; time</a:t>
            </a:r>
          </a:p>
          <a:p>
            <a:r>
              <a:rPr lang="en-GB" sz="1600" b="1" dirty="0">
                <a:solidFill>
                  <a:schemeClr val="tx1">
                    <a:lumMod val="65000"/>
                    <a:lumOff val="35000"/>
                  </a:schemeClr>
                </a:solidFill>
                <a:latin typeface="Arial" panose="020B0604020202020204" pitchFamily="34" charset="0"/>
                <a:cs typeface="Arial" panose="020B0604020202020204" pitchFamily="34" charset="0"/>
              </a:rPr>
              <a:t>of accommodation</a:t>
            </a:r>
          </a:p>
        </p:txBody>
      </p:sp>
      <p:sp>
        <p:nvSpPr>
          <p:cNvPr id="12" name="TextBox 11">
            <a:extLst>
              <a:ext uri="{FF2B5EF4-FFF2-40B4-BE49-F238E27FC236}">
                <a16:creationId xmlns:a16="http://schemas.microsoft.com/office/drawing/2014/main" id="{D8377214-ADAF-C54A-BF22-31176CB4D953}"/>
              </a:ext>
              <a:ext uri="{C183D7F6-B498-43B3-948B-1728B52AA6E4}">
                <adec:decorative xmlns:adec="http://schemas.microsoft.com/office/drawing/2017/decorative" val="1"/>
              </a:ext>
            </a:extLst>
          </p:cNvPr>
          <p:cNvSpPr txBox="1"/>
          <p:nvPr/>
        </p:nvSpPr>
        <p:spPr>
          <a:xfrm>
            <a:off x="8276817" y="5136783"/>
            <a:ext cx="2714627" cy="830997"/>
          </a:xfrm>
          <a:prstGeom prst="rect">
            <a:avLst/>
          </a:prstGeom>
          <a:noFill/>
        </p:spPr>
        <p:txBody>
          <a:bodyPr wrap="square" rtlCol="0">
            <a:spAutoFit/>
          </a:bodyPr>
          <a:lstStyle/>
          <a:p>
            <a:r>
              <a:rPr lang="en-GB" sz="1600" b="1" dirty="0">
                <a:solidFill>
                  <a:schemeClr val="tx1">
                    <a:lumMod val="65000"/>
                    <a:lumOff val="35000"/>
                  </a:schemeClr>
                </a:solidFill>
                <a:latin typeface="Arial" panose="020B0604020202020204" pitchFamily="34" charset="0"/>
                <a:cs typeface="Arial" panose="020B0604020202020204" pitchFamily="34" charset="0"/>
              </a:rPr>
              <a:t>Cost of adjustment</a:t>
            </a:r>
          </a:p>
          <a:p>
            <a:r>
              <a:rPr lang="en-GB" sz="1600" b="1" dirty="0">
                <a:solidFill>
                  <a:schemeClr val="tx1">
                    <a:lumMod val="65000"/>
                    <a:lumOff val="35000"/>
                  </a:schemeClr>
                </a:solidFill>
                <a:latin typeface="Arial" panose="020B0604020202020204" pitchFamily="34" charset="0"/>
                <a:cs typeface="Arial" panose="020B0604020202020204" pitchFamily="34" charset="0"/>
              </a:rPr>
              <a:t>averages less than</a:t>
            </a:r>
          </a:p>
          <a:p>
            <a:r>
              <a:rPr lang="en-GB" sz="1600" b="1" dirty="0">
                <a:solidFill>
                  <a:srgbClr val="4B4A53"/>
                </a:solidFill>
                <a:latin typeface="Arial" panose="020B0604020202020204" pitchFamily="34" charset="0"/>
                <a:cs typeface="Arial" panose="020B0604020202020204" pitchFamily="34" charset="0"/>
              </a:rPr>
              <a:t>£800 </a:t>
            </a:r>
            <a:r>
              <a:rPr lang="en-GB" sz="1600" b="1" dirty="0">
                <a:solidFill>
                  <a:schemeClr val="tx1">
                    <a:lumMod val="65000"/>
                    <a:lumOff val="35000"/>
                  </a:schemeClr>
                </a:solidFill>
                <a:latin typeface="Arial" panose="020B0604020202020204" pitchFamily="34" charset="0"/>
                <a:cs typeface="Arial" panose="020B0604020202020204" pitchFamily="34" charset="0"/>
              </a:rPr>
              <a:t>per person</a:t>
            </a:r>
          </a:p>
        </p:txBody>
      </p:sp>
      <p:sp>
        <p:nvSpPr>
          <p:cNvPr id="24" name="TextBox 23">
            <a:extLst>
              <a:ext uri="{FF2B5EF4-FFF2-40B4-BE49-F238E27FC236}">
                <a16:creationId xmlns:a16="http://schemas.microsoft.com/office/drawing/2014/main" id="{B74955B3-FFBC-5948-B375-5E6B521549BA}"/>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13" name="TextBox 12">
            <a:extLst>
              <a:ext uri="{FF2B5EF4-FFF2-40B4-BE49-F238E27FC236}">
                <a16:creationId xmlns:a16="http://schemas.microsoft.com/office/drawing/2014/main" id="{B61E391D-D356-7046-8537-512BB3A0F0A5}"/>
              </a:ext>
            </a:extLst>
          </p:cNvPr>
          <p:cNvSpPr txBox="1"/>
          <p:nvPr/>
        </p:nvSpPr>
        <p:spPr>
          <a:xfrm>
            <a:off x="12018934" y="0"/>
            <a:ext cx="173065" cy="129556"/>
          </a:xfrm>
          <a:prstGeom prst="rect">
            <a:avLst/>
          </a:prstGeom>
          <a:solidFill>
            <a:srgbClr val="395C72"/>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9606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a:spLocks noGrp="1"/>
          </p:cNvSpPr>
          <p:nvPr>
            <p:ph type="title" idx="4294967295"/>
          </p:nvPr>
        </p:nvSpPr>
        <p:spPr>
          <a:xfrm>
            <a:off x="-1" y="337747"/>
            <a:ext cx="3162457" cy="338554"/>
          </a:xfrm>
          <a:prstGeom prst="rect">
            <a:avLst/>
          </a:prstGeom>
          <a:solidFill>
            <a:srgbClr val="E36E2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dirty="0">
                <a:ln>
                  <a:noFill/>
                </a:ln>
                <a:solidFill>
                  <a:schemeClr val="bg1"/>
                </a:solidFill>
                <a:effectLst/>
                <a:uLnTx/>
                <a:uFillTx/>
                <a:latin typeface="Arial Regular"/>
                <a:ea typeface="+mn-ea"/>
                <a:cs typeface="+mn-cs"/>
              </a:rPr>
              <a:t>CONCLUSIONS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pic>
        <p:nvPicPr>
          <p:cNvPr id="4" name="Picture 3">
            <a:extLst>
              <a:ext uri="{FF2B5EF4-FFF2-40B4-BE49-F238E27FC236}">
                <a16:creationId xmlns:a16="http://schemas.microsoft.com/office/drawing/2014/main" id="{E6B2DB7C-C884-A74B-B634-24BE6735D0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249" y="2534119"/>
            <a:ext cx="3054850" cy="3054850"/>
          </a:xfrm>
          <a:prstGeom prst="rect">
            <a:avLst/>
          </a:prstGeom>
        </p:spPr>
      </p:pic>
      <p:sp>
        <p:nvSpPr>
          <p:cNvPr id="6" name="TextBox 5">
            <a:extLst>
              <a:ext uri="{FF2B5EF4-FFF2-40B4-BE49-F238E27FC236}">
                <a16:creationId xmlns:a16="http://schemas.microsoft.com/office/drawing/2014/main" id="{07ABEAA0-F98A-47BF-8CCA-13DB6D0BB3AB}"/>
              </a:ext>
            </a:extLst>
          </p:cNvPr>
          <p:cNvSpPr txBox="1"/>
          <p:nvPr/>
        </p:nvSpPr>
        <p:spPr>
          <a:xfrm>
            <a:off x="4417888" y="1881652"/>
            <a:ext cx="7774111" cy="369332"/>
          </a:xfrm>
          <a:prstGeom prst="rect">
            <a:avLst/>
          </a:prstGeom>
          <a:noFill/>
        </p:spPr>
        <p:txBody>
          <a:bodyPr wrap="square" rtlCol="0">
            <a:spAutoFit/>
          </a:bodyPr>
          <a:lstStyle/>
          <a:p>
            <a:pPr>
              <a:tabLst>
                <a:tab pos="2066925" algn="l"/>
              </a:tabLst>
            </a:pPr>
            <a:r>
              <a:rPr lang="en-GB" b="1" spc="300" dirty="0">
                <a:solidFill>
                  <a:srgbClr val="395C72"/>
                </a:solidFill>
                <a:latin typeface="Arial" panose="020B0604020202020204" pitchFamily="34" charset="0"/>
                <a:cs typeface="Arial" panose="020B0604020202020204" pitchFamily="34" charset="0"/>
              </a:rPr>
              <a:t>SMART DESIGN WPA PROTECTS THE WORKSPACE</a:t>
            </a:r>
          </a:p>
        </p:txBody>
      </p:sp>
      <p:sp>
        <p:nvSpPr>
          <p:cNvPr id="2" name="TextBox 1">
            <a:extLst>
              <a:ext uri="{FF2B5EF4-FFF2-40B4-BE49-F238E27FC236}">
                <a16:creationId xmlns:a16="http://schemas.microsoft.com/office/drawing/2014/main" id="{57796E99-194B-C843-B380-8D66DC590010}"/>
              </a:ext>
            </a:extLst>
          </p:cNvPr>
          <p:cNvSpPr txBox="1"/>
          <p:nvPr/>
        </p:nvSpPr>
        <p:spPr>
          <a:xfrm>
            <a:off x="4417888" y="2449072"/>
            <a:ext cx="7571303" cy="3785652"/>
          </a:xfrm>
          <a:prstGeom prst="rect">
            <a:avLst/>
          </a:prstGeom>
          <a:noFill/>
        </p:spPr>
        <p:txBody>
          <a:bodyPr wrap="none" rtlCol="0">
            <a:spAutoFit/>
          </a:bodyPr>
          <a:lstStyle/>
          <a:p>
            <a:r>
              <a:rPr lang="en-GB" sz="1600" dirty="0">
                <a:solidFill>
                  <a:srgbClr val="395C72"/>
                </a:solidFill>
                <a:latin typeface="Arial" panose="020B0604020202020204" pitchFamily="34" charset="0"/>
                <a:cs typeface="Arial" panose="020B0604020202020204" pitchFamily="34" charset="0"/>
              </a:rPr>
              <a:t>For a productive workforce, a person should be matched to the right job and</a:t>
            </a:r>
          </a:p>
          <a:p>
            <a:r>
              <a:rPr lang="en-GB" sz="1600" dirty="0">
                <a:solidFill>
                  <a:srgbClr val="395C72"/>
                </a:solidFill>
                <a:latin typeface="Arial" panose="020B0604020202020204" pitchFamily="34" charset="0"/>
                <a:cs typeface="Arial" panose="020B0604020202020204" pitchFamily="34" charset="0"/>
              </a:rPr>
              <a:t>given the right tools and supported physically, mentally and emotionally.</a:t>
            </a:r>
          </a:p>
          <a:p>
            <a:r>
              <a:rPr lang="en-GB" sz="1600" dirty="0">
                <a:solidFill>
                  <a:srgbClr val="395C72"/>
                </a:solidFill>
                <a:latin typeface="Arial" panose="020B0604020202020204" pitchFamily="34" charset="0"/>
                <a:cs typeface="Arial" panose="020B0604020202020204" pitchFamily="34" charset="0"/>
              </a:rPr>
              <a:t>If this is not done correctly the business suffers. </a:t>
            </a:r>
          </a:p>
          <a:p>
            <a:endParaRPr lang="en-GB" sz="1600" dirty="0">
              <a:solidFill>
                <a:srgbClr val="395C72"/>
              </a:solidFill>
              <a:latin typeface="Arial" panose="020B0604020202020204" pitchFamily="34" charset="0"/>
              <a:cs typeface="Arial" panose="020B0604020202020204" pitchFamily="34" charset="0"/>
            </a:endParaRPr>
          </a:p>
          <a:p>
            <a:r>
              <a:rPr lang="en-GB" sz="1600" dirty="0">
                <a:solidFill>
                  <a:srgbClr val="395C72"/>
                </a:solidFill>
                <a:latin typeface="Arial" panose="020B0604020202020204" pitchFamily="34" charset="0"/>
                <a:cs typeface="Arial" panose="020B0604020202020204" pitchFamily="34" charset="0"/>
              </a:rPr>
              <a:t>People with health conditions or disabilities have challenges doing their job</a:t>
            </a:r>
          </a:p>
          <a:p>
            <a:r>
              <a:rPr lang="en-GB" sz="1600" dirty="0">
                <a:solidFill>
                  <a:srgbClr val="395C72"/>
                </a:solidFill>
                <a:latin typeface="Arial" panose="020B0604020202020204" pitchFamily="34" charset="0"/>
                <a:cs typeface="Arial" panose="020B0604020202020204" pitchFamily="34" charset="0"/>
              </a:rPr>
              <a:t>using the standard tools and processes hence they will benefit from different</a:t>
            </a:r>
          </a:p>
          <a:p>
            <a:r>
              <a:rPr lang="en-GB" sz="1600" dirty="0">
                <a:solidFill>
                  <a:srgbClr val="395C72"/>
                </a:solidFill>
                <a:latin typeface="Arial" panose="020B0604020202020204" pitchFamily="34" charset="0"/>
                <a:cs typeface="Arial" panose="020B0604020202020204" pitchFamily="34" charset="0"/>
              </a:rPr>
              <a:t>tools and different way of working through a </a:t>
            </a:r>
            <a:r>
              <a:rPr lang="en-GB" sz="1600" b="1" dirty="0">
                <a:solidFill>
                  <a:srgbClr val="395C72"/>
                </a:solidFill>
                <a:latin typeface="Arial" panose="020B0604020202020204" pitchFamily="34" charset="0"/>
                <a:cs typeface="Arial" panose="020B0604020202020204" pitchFamily="34" charset="0"/>
              </a:rPr>
              <a:t>workspace accommodations</a:t>
            </a:r>
            <a:r>
              <a:rPr lang="en-GB" sz="1600" dirty="0">
                <a:solidFill>
                  <a:srgbClr val="395C72"/>
                </a:solidFill>
                <a:latin typeface="Arial" panose="020B0604020202020204" pitchFamily="34" charset="0"/>
                <a:cs typeface="Arial" panose="020B0604020202020204" pitchFamily="34" charset="0"/>
              </a:rPr>
              <a:t>.</a:t>
            </a:r>
          </a:p>
          <a:p>
            <a:r>
              <a:rPr lang="en-GB" sz="1600" dirty="0">
                <a:solidFill>
                  <a:srgbClr val="395C72"/>
                </a:solidFill>
                <a:latin typeface="Arial" panose="020B0604020202020204" pitchFamily="34" charset="0"/>
                <a:cs typeface="Arial" panose="020B0604020202020204" pitchFamily="34" charset="0"/>
              </a:rPr>
              <a:t>Giving the right support will ensure they remain at work longer and become</a:t>
            </a:r>
          </a:p>
          <a:p>
            <a:r>
              <a:rPr lang="en-GB" sz="1600" dirty="0">
                <a:solidFill>
                  <a:srgbClr val="395C72"/>
                </a:solidFill>
                <a:latin typeface="Arial" panose="020B0604020202020204" pitchFamily="34" charset="0"/>
                <a:cs typeface="Arial" panose="020B0604020202020204" pitchFamily="34" charset="0"/>
              </a:rPr>
              <a:t>more productive, a win-win for employer and employee.</a:t>
            </a:r>
          </a:p>
          <a:p>
            <a:endParaRPr lang="en-GB" sz="1600" dirty="0">
              <a:solidFill>
                <a:srgbClr val="395C72"/>
              </a:solidFill>
              <a:latin typeface="Arial" panose="020B0604020202020204" pitchFamily="34" charset="0"/>
              <a:cs typeface="Arial" panose="020B0604020202020204" pitchFamily="34" charset="0"/>
            </a:endParaRPr>
          </a:p>
          <a:p>
            <a:r>
              <a:rPr lang="en-GB" sz="1600" dirty="0">
                <a:solidFill>
                  <a:srgbClr val="395C72"/>
                </a:solidFill>
                <a:latin typeface="Arial" panose="020B0604020202020204" pitchFamily="34" charset="0"/>
                <a:cs typeface="Arial" panose="020B0604020202020204" pitchFamily="34" charset="0"/>
              </a:rPr>
              <a:t>The focus shouldn’t be on how to make a </a:t>
            </a:r>
            <a:r>
              <a:rPr lang="en-GB" sz="1600" b="1" dirty="0">
                <a:solidFill>
                  <a:srgbClr val="395C72"/>
                </a:solidFill>
                <a:latin typeface="Arial" panose="020B0604020202020204" pitchFamily="34" charset="0"/>
                <a:cs typeface="Arial" panose="020B0604020202020204" pitchFamily="34" charset="0"/>
              </a:rPr>
              <a:t>workspace</a:t>
            </a:r>
            <a:r>
              <a:rPr lang="en-GB" sz="1600" dirty="0">
                <a:solidFill>
                  <a:srgbClr val="395C72"/>
                </a:solidFill>
                <a:latin typeface="Arial" panose="020B0604020202020204" pitchFamily="34" charset="0"/>
                <a:cs typeface="Arial" panose="020B0604020202020204" pitchFamily="34" charset="0"/>
              </a:rPr>
              <a:t> more suitable for a</a:t>
            </a:r>
          </a:p>
          <a:p>
            <a:r>
              <a:rPr lang="en-GB" sz="1600" dirty="0">
                <a:solidFill>
                  <a:srgbClr val="395C72"/>
                </a:solidFill>
                <a:latin typeface="Arial" panose="020B0604020202020204" pitchFamily="34" charset="0"/>
                <a:cs typeface="Arial" panose="020B0604020202020204" pitchFamily="34" charset="0"/>
              </a:rPr>
              <a:t>disabled person, it should be more about making it more productive for all</a:t>
            </a:r>
          </a:p>
          <a:p>
            <a:r>
              <a:rPr lang="en-GB" sz="1600" dirty="0">
                <a:solidFill>
                  <a:srgbClr val="395C72"/>
                </a:solidFill>
                <a:latin typeface="Arial" panose="020B0604020202020204" pitchFamily="34" charset="0"/>
                <a:cs typeface="Arial" panose="020B0604020202020204" pitchFamily="34" charset="0"/>
              </a:rPr>
              <a:t>employees and not just for those who are “healthy”.</a:t>
            </a:r>
          </a:p>
          <a:p>
            <a:r>
              <a:rPr lang="en-GB" sz="1600" dirty="0">
                <a:solidFill>
                  <a:srgbClr val="395C72"/>
                </a:solidFill>
                <a:latin typeface="Arial" panose="020B0604020202020204" pitchFamily="34" charset="0"/>
                <a:cs typeface="Arial" panose="020B0604020202020204" pitchFamily="34" charset="0"/>
              </a:rPr>
              <a:t>With this approach we can achieve both goals of better productivity and</a:t>
            </a:r>
          </a:p>
          <a:p>
            <a:r>
              <a:rPr lang="en-GB" sz="1600" dirty="0">
                <a:solidFill>
                  <a:srgbClr val="395C72"/>
                </a:solidFill>
                <a:latin typeface="Arial" panose="020B0604020202020204" pitchFamily="34" charset="0"/>
                <a:cs typeface="Arial" panose="020B0604020202020204" pitchFamily="34" charset="0"/>
              </a:rPr>
              <a:t>create an environment in which it is more supportive for disabled people.</a:t>
            </a:r>
            <a:r>
              <a:rPr lang="en-GB" sz="1600" dirty="0">
                <a:solidFill>
                  <a:srgbClr val="395C72"/>
                </a:solidFill>
              </a:rPr>
              <a:t>	</a:t>
            </a:r>
          </a:p>
        </p:txBody>
      </p:sp>
      <p:sp>
        <p:nvSpPr>
          <p:cNvPr id="14" name="TextBox 13">
            <a:extLst>
              <a:ext uri="{FF2B5EF4-FFF2-40B4-BE49-F238E27FC236}">
                <a16:creationId xmlns:a16="http://schemas.microsoft.com/office/drawing/2014/main" id="{A5EF8022-A88C-4841-BEF1-80793A3318BE}"/>
              </a:ext>
            </a:extLst>
          </p:cNvPr>
          <p:cNvSpPr txBox="1"/>
          <p:nvPr/>
        </p:nvSpPr>
        <p:spPr>
          <a:xfrm>
            <a:off x="0" y="6419654"/>
            <a:ext cx="12191999" cy="215444"/>
          </a:xfrm>
          <a:prstGeom prst="rect">
            <a:avLst/>
          </a:prstGeom>
          <a:noFill/>
        </p:spPr>
        <p:txBody>
          <a:bodyPr wrap="square" rtlCol="0">
            <a:spAutoFit/>
          </a:bodyPr>
          <a:lstStyle/>
          <a:p>
            <a:r>
              <a:rPr lang="en-GB" sz="800" spc="300" dirty="0">
                <a:solidFill>
                  <a:srgbClr val="395C72"/>
                </a:solidFill>
                <a:latin typeface="Arial" panose="020B0604020202020204" pitchFamily="34" charset="0"/>
                <a:cs typeface="Arial" panose="020B0604020202020204" pitchFamily="34" charset="0"/>
              </a:rPr>
              <a:t> 	COMMERCIALLY CONFIDENTIAL							2021 MICROLINK PC (UK) LTD</a:t>
            </a:r>
          </a:p>
        </p:txBody>
      </p:sp>
      <p:sp>
        <p:nvSpPr>
          <p:cNvPr id="8" name="TextBox 7">
            <a:extLst>
              <a:ext uri="{FF2B5EF4-FFF2-40B4-BE49-F238E27FC236}">
                <a16:creationId xmlns:a16="http://schemas.microsoft.com/office/drawing/2014/main" id="{F1E44228-30A3-8743-99E9-8ABC0A1234A4}"/>
              </a:ext>
            </a:extLst>
          </p:cNvPr>
          <p:cNvSpPr txBox="1"/>
          <p:nvPr/>
        </p:nvSpPr>
        <p:spPr>
          <a:xfrm>
            <a:off x="12018934" y="0"/>
            <a:ext cx="173065" cy="129556"/>
          </a:xfrm>
          <a:prstGeom prst="rect">
            <a:avLst/>
          </a:prstGeom>
          <a:solidFill>
            <a:srgbClr val="395C72"/>
          </a:solidFill>
        </p:spPr>
        <p:txBody>
          <a:bodyPr wrap="square" rtlCol="0">
            <a:spAutoFit/>
          </a:bodyPr>
          <a:lstStyle/>
          <a:p>
            <a:pPr algn="ctr"/>
            <a:endParaRPr lang="en-GB" sz="1600" b="1" spc="3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87843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P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white.potx" id="{9E04FEE4-2FBA-48DA-96C3-F8428A19C339}" vid="{6FEF137E-2DD3-4ABB-812B-26E43E2FC5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08002F897DB41911E8C72F12AA730" ma:contentTypeVersion="2" ma:contentTypeDescription="Create a new document." ma:contentTypeScope="" ma:versionID="1658222585f4813579e55c85f2a68323">
  <xsd:schema xmlns:xsd="http://www.w3.org/2001/XMLSchema" xmlns:xs="http://www.w3.org/2001/XMLSchema" xmlns:p="http://schemas.microsoft.com/office/2006/metadata/properties" xmlns:ns2="e4c25deb-2225-4f82-8772-2baa5856fc75" targetNamespace="http://schemas.microsoft.com/office/2006/metadata/properties" ma:root="true" ma:fieldsID="693677a62b61274f035942ab95624e35" ns2:_="">
    <xsd:import namespace="e4c25deb-2225-4f82-8772-2baa5856fc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25deb-2225-4f82-8772-2baa5856f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791095-C277-42E4-A2F1-EE384BAF6BB0}">
  <ds:schemaRefs>
    <ds:schemaRef ds:uri="e4c25deb-2225-4f82-8772-2baa5856f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2AC9E-A985-4068-97A3-0814567E229F}">
  <ds:schemaRefs>
    <ds:schemaRef ds:uri="http://schemas.microsoft.com/sharepoint/v3/contenttype/forms"/>
  </ds:schemaRefs>
</ds:datastoreItem>
</file>

<file path=customXml/itemProps3.xml><?xml version="1.0" encoding="utf-8"?>
<ds:datastoreItem xmlns:ds="http://schemas.openxmlformats.org/officeDocument/2006/customXml" ds:itemID="{92F53DDF-7357-4337-9F30-7FD4F81D3786}">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e4c25deb-2225-4f82-8772-2baa5856fc7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3026</TotalTime>
  <Words>578</Words>
  <Application>Microsoft Macintosh PowerPoint</Application>
  <PresentationFormat>Widescreen</PresentationFormat>
  <Paragraphs>107</Paragraphs>
  <Slides>10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 Unicode MS</vt:lpstr>
      <vt:lpstr>Arial</vt:lpstr>
      <vt:lpstr>Arial Regular</vt:lpstr>
      <vt:lpstr>Calibri</vt:lpstr>
      <vt:lpstr>Calibri Light</vt:lpstr>
      <vt:lpstr>Courier New</vt:lpstr>
      <vt:lpstr>Symbol</vt:lpstr>
      <vt:lpstr>Wingdings</vt:lpstr>
      <vt:lpstr>Office Theme</vt:lpstr>
      <vt:lpstr>SAP 2018 16x9 white</vt:lpstr>
      <vt:lpstr>TUC LESE DISABILITY NETWORK PRESENTATION 16th MARCH 2021</vt:lpstr>
      <vt:lpstr>THE COMPANY</vt:lpstr>
      <vt:lpstr>CHAOS</vt:lpstr>
      <vt:lpstr>SOLUTION</vt:lpstr>
      <vt:lpstr>THE SERVICE</vt:lpstr>
      <vt:lpstr>WORKSPACE</vt:lpstr>
      <vt:lpstr>GOOD BUSINESS SENSE</vt:lpstr>
      <vt:lpstr>EMPLOYERS</vt:lpstr>
      <vt:lpstr>CONCLUSIONS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Ingram</dc:creator>
  <cp:lastModifiedBy>Anna Moody</cp:lastModifiedBy>
  <cp:revision>274</cp:revision>
  <cp:lastPrinted>2021-07-07T10:03:24Z</cp:lastPrinted>
  <dcterms:created xsi:type="dcterms:W3CDTF">2020-03-30T11:21:59Z</dcterms:created>
  <dcterms:modified xsi:type="dcterms:W3CDTF">2021-07-07T10:04:44Z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0x01010081608002F897DB41911E8C72F12AA730</vt:lpwstr>
  </property>
</Properties>
</file>