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2"/>
  </p:notesMasterIdLst>
  <p:handoutMasterIdLst>
    <p:handoutMasterId r:id="rId33"/>
  </p:handoutMasterIdLst>
  <p:sldIdLst>
    <p:sldId id="278" r:id="rId6"/>
    <p:sldId id="409" r:id="rId7"/>
    <p:sldId id="430" r:id="rId8"/>
    <p:sldId id="443" r:id="rId9"/>
    <p:sldId id="444" r:id="rId10"/>
    <p:sldId id="431" r:id="rId11"/>
    <p:sldId id="432" r:id="rId12"/>
    <p:sldId id="433" r:id="rId13"/>
    <p:sldId id="434" r:id="rId14"/>
    <p:sldId id="435" r:id="rId15"/>
    <p:sldId id="436" r:id="rId16"/>
    <p:sldId id="437" r:id="rId17"/>
    <p:sldId id="438" r:id="rId18"/>
    <p:sldId id="441" r:id="rId19"/>
    <p:sldId id="422" r:id="rId20"/>
    <p:sldId id="440" r:id="rId21"/>
    <p:sldId id="269" r:id="rId22"/>
    <p:sldId id="420" r:id="rId23"/>
    <p:sldId id="428" r:id="rId24"/>
    <p:sldId id="427" r:id="rId25"/>
    <p:sldId id="421" r:id="rId26"/>
    <p:sldId id="439" r:id="rId27"/>
    <p:sldId id="423" r:id="rId28"/>
    <p:sldId id="424" r:id="rId29"/>
    <p:sldId id="429"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Moody" initials="AM" lastIdx="1" clrIdx="0">
    <p:extLst>
      <p:ext uri="{19B8F6BF-5375-455C-9EA6-DF929625EA0E}">
        <p15:presenceInfo xmlns:p15="http://schemas.microsoft.com/office/powerpoint/2012/main" userId="S::anna.moody@microlinkpc.com::4b5f0e65-8fcc-42b6-a30a-aa52ba9c21de" providerId="AD"/>
      </p:ext>
    </p:extLst>
  </p:cmAuthor>
  <p:cmAuthor id="2" name="Michael Buckfield" initials="MB" lastIdx="3" clrIdx="1">
    <p:extLst>
      <p:ext uri="{19B8F6BF-5375-455C-9EA6-DF929625EA0E}">
        <p15:presenceInfo xmlns:p15="http://schemas.microsoft.com/office/powerpoint/2012/main" userId="S::michael.buckfield@microlinkpc.com::2edab885-8036-470b-a160-c0f663d91f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6E22"/>
    <a:srgbClr val="E33D37"/>
    <a:srgbClr val="EEAE0F"/>
    <a:srgbClr val="395B72"/>
    <a:srgbClr val="7BB235"/>
    <a:srgbClr val="4B4A53"/>
    <a:srgbClr val="9A3B7D"/>
    <a:srgbClr val="297EBA"/>
    <a:srgbClr val="CF3667"/>
    <a:srgbClr val="249F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CBC9D-36F8-8B27-2FA0-84BACCADDE1F}" v="358" dt="2021-06-29T15:35:21.199"/>
    <p1510:client id="{87E510EA-F256-42FC-ADC4-203FF8ED84E2}" v="332" dt="2021-06-30T08:30:20.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44" autoAdjust="0"/>
    <p:restoredTop sz="69959" autoAdjust="0"/>
  </p:normalViewPr>
  <p:slideViewPr>
    <p:cSldViewPr snapToGrid="0">
      <p:cViewPr>
        <p:scale>
          <a:sx n="40" d="100"/>
          <a:sy n="40" d="100"/>
        </p:scale>
        <p:origin x="234" y="26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3T08:09:15.312" idx="1">
    <p:pos x="10" y="10"/>
    <p:text>Hi Michael,
I've edited a couple of pages - we have to keep the Microlink logo in the same place on each page. It looks great! Well done :-)</p:text>
    <p:extLst>
      <p:ext uri="{C676402C-5697-4E1C-873F-D02D1690AC5C}">
        <p15:threadingInfo xmlns:p15="http://schemas.microsoft.com/office/powerpoint/2012/main" timeZoneBias="420"/>
      </p:ext>
    </p:extLst>
  </p:cm>
  <p:cm authorId="2" dt="2021-06-23T16:13:20.064" idx="1">
    <p:pos x="10" y="106"/>
    <p:text>thats cool, that why i've given you editing rights so we can all do this live while i finish it</p:text>
    <p:extLst>
      <p:ext uri="{C676402C-5697-4E1C-873F-D02D1690AC5C}">
        <p15:threadingInfo xmlns:p15="http://schemas.microsoft.com/office/powerpoint/2012/main" timeZoneBias="-6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6-23T16:21:44.924" idx="2">
    <p:pos x="10" y="10"/>
    <p:text>please dont delete, i've got a image zoom in option</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6-23T16:22:20.612" idx="3">
    <p:pos x="10" y="10"/>
    <p:text>this one get me out of the zoom in image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5A6E39-C038-CD46-97A2-69F9308165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3268AB-D427-AD47-A9F1-8BA6CA2A4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017309-1029-D14C-81A2-3A084AEE663C}" type="datetimeFigureOut">
              <a:rPr lang="en-US" smtClean="0"/>
              <a:t>7/1/2021</a:t>
            </a:fld>
            <a:endParaRPr lang="en-US"/>
          </a:p>
        </p:txBody>
      </p:sp>
      <p:sp>
        <p:nvSpPr>
          <p:cNvPr id="4" name="Footer Placeholder 3">
            <a:extLst>
              <a:ext uri="{FF2B5EF4-FFF2-40B4-BE49-F238E27FC236}">
                <a16:creationId xmlns:a16="http://schemas.microsoft.com/office/drawing/2014/main" id="{720AE180-87C4-2F46-83AF-1ED7D1649C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3438D5-255F-4E45-B3E7-64478DADD3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707AD1-719D-C244-AC66-7F6077A1EC32}" type="slidenum">
              <a:rPr lang="en-US" smtClean="0"/>
              <a:t>‹#›</a:t>
            </a:fld>
            <a:endParaRPr lang="en-US"/>
          </a:p>
        </p:txBody>
      </p:sp>
    </p:spTree>
    <p:extLst>
      <p:ext uri="{BB962C8B-B14F-4D97-AF65-F5344CB8AC3E}">
        <p14:creationId xmlns:p14="http://schemas.microsoft.com/office/powerpoint/2010/main" val="2208827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481B7-D50A-264F-9BF3-1AB1A17CC57F}"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A0831-0CB7-9848-89D2-EF1DBD9B7483}" type="slidenum">
              <a:rPr lang="en-GB" smtClean="0"/>
              <a:t>‹#›</a:t>
            </a:fld>
            <a:endParaRPr lang="en-GB"/>
          </a:p>
        </p:txBody>
      </p:sp>
    </p:spTree>
    <p:extLst>
      <p:ext uri="{BB962C8B-B14F-4D97-AF65-F5344CB8AC3E}">
        <p14:creationId xmlns:p14="http://schemas.microsoft.com/office/powerpoint/2010/main" val="407770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Hello everyone and nice to meet you all, I’m Michael where I’ve worked for Microlink for over 20 years now as an Assistive technology Consultant carrying out researching, advising and supporting people across a broad range of disabilities or conditions with a heavy focus on being a hearing specialist. That involved carrying out assessments for people with hearing loss, finding solutions to overcome their barriers, in work or education environment then do the setup and training, don’t do it has much now as we’ve got a team of people we’ve taught over the years to carry out these roles. Also I’m profoundly Deaf myself and use tools to help me overcome my communication barriers such as wearing a hearing device called a Cochlear Implant and using wireless technology to communicate as well as captioning, yes I can do a little bit of sign language too so I’ll be able to relate to some of what we’re going to talk about in this session</a:t>
            </a: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A4A0831-0CB7-9848-89D2-EF1DBD9B7483}" type="slidenum">
              <a:rPr lang="en-GB" smtClean="0"/>
              <a:t>1</a:t>
            </a:fld>
            <a:endParaRPr lang="en-GB"/>
          </a:p>
        </p:txBody>
      </p:sp>
    </p:spTree>
    <p:extLst>
      <p:ext uri="{BB962C8B-B14F-4D97-AF65-F5344CB8AC3E}">
        <p14:creationId xmlns:p14="http://schemas.microsoft.com/office/powerpoint/2010/main" val="274103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How do you care for your hearing then? I would look at the Volume controls as they’re regulated by yourselves by checking volume is set at a natural level, as a guideline this is usually at around 50 to 60% of the maximum volume, for example max value is 10 or 100, set it at 5/6 or 50/60 because exceeding that would be too much for your ears. </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That was a sample overview on how to look after your hearing in work and personal life too as people might not realise until it to late and it can have an impact on their wellbeing.</a:t>
            </a:r>
          </a:p>
          <a:p>
            <a:endParaRPr lang="en-GB" b="0" dirty="0"/>
          </a:p>
        </p:txBody>
      </p:sp>
      <p:sp>
        <p:nvSpPr>
          <p:cNvPr id="4" name="Slide Number Placeholder 3"/>
          <p:cNvSpPr>
            <a:spLocks noGrp="1"/>
          </p:cNvSpPr>
          <p:nvPr>
            <p:ph type="sldNum" sz="quarter" idx="5"/>
          </p:nvPr>
        </p:nvSpPr>
        <p:spPr/>
        <p:txBody>
          <a:bodyPr/>
          <a:lstStyle/>
          <a:p>
            <a:fld id="{0A4A0831-0CB7-9848-89D2-EF1DBD9B7483}" type="slidenum">
              <a:rPr lang="en-GB" smtClean="0"/>
              <a:t>10</a:t>
            </a:fld>
            <a:endParaRPr lang="en-GB"/>
          </a:p>
        </p:txBody>
      </p:sp>
    </p:spTree>
    <p:extLst>
      <p:ext uri="{BB962C8B-B14F-4D97-AF65-F5344CB8AC3E}">
        <p14:creationId xmlns:p14="http://schemas.microsoft.com/office/powerpoint/2010/main" val="2010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As I mentioned in the deaf awareness, hearing aids pick up noise and speech equally, for example you’re at a kiosk to purchase some tickets with the environment being noisy, how do they hear you? in reception, people walking on hard wearing floors, in the auditorium someone eating crisp or slipping a drink. These scenarios can muff the speech, therefore missing words so we have to repeat what we’ve just said, that okay in kiosk, counters and receptions but can’t really do that in auditorium can you and you didn’t hear the joke while the audience are laughing. also, they might be discreet about their hearing loss? you all know subtilties are available for people with hearing loss on TV at home, it’s on the news, films and programmes. Not everyone has their videos create with caption/subtitles and what about those people who can’t hear at all and how do they get in touch with you? particularly those that sign in BSL as their first language. Do we want them to have their independence? </a:t>
            </a:r>
          </a:p>
          <a:p>
            <a:endParaRPr lang="en-GB" b="0" dirty="0"/>
          </a:p>
          <a:p>
            <a:r>
              <a:rPr lang="en-GB" b="0" dirty="0"/>
              <a:t>I’ll be covering some possible solutions to make your premises and services a accessible for clients, visitors, public on the next couple of slides before we discuss individual solutions.</a:t>
            </a:r>
          </a:p>
        </p:txBody>
      </p:sp>
      <p:sp>
        <p:nvSpPr>
          <p:cNvPr id="4" name="Slide Number Placeholder 3"/>
          <p:cNvSpPr>
            <a:spLocks noGrp="1"/>
          </p:cNvSpPr>
          <p:nvPr>
            <p:ph type="sldNum" sz="quarter" idx="5"/>
          </p:nvPr>
        </p:nvSpPr>
        <p:spPr/>
        <p:txBody>
          <a:bodyPr/>
          <a:lstStyle/>
          <a:p>
            <a:fld id="{0A4A0831-0CB7-9848-89D2-EF1DBD9B7483}" type="slidenum">
              <a:rPr lang="en-GB" smtClean="0"/>
              <a:t>11</a:t>
            </a:fld>
            <a:endParaRPr lang="en-GB"/>
          </a:p>
        </p:txBody>
      </p:sp>
    </p:spTree>
    <p:extLst>
      <p:ext uri="{BB962C8B-B14F-4D97-AF65-F5344CB8AC3E}">
        <p14:creationId xmlns:p14="http://schemas.microsoft.com/office/powerpoint/2010/main" val="403665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You’ve all seen these logos everywhere in shops, banks and cinemas, mostly where public would visit, this allows people with hearing aids to turn on their telecoil option, known as a ‘T’ switch, that detect the magnetic field from the loop which is a wire that’s hidden and connected to amplifier linking to an audio source or microphone. This helps to improve the clarity of speech with minimal background noise and it been around for a long time due to them being effective and reliable.</a:t>
            </a:r>
          </a:p>
          <a:p>
            <a:endParaRPr lang="en-GB" b="0" dirty="0"/>
          </a:p>
          <a:p>
            <a:r>
              <a:rPr lang="en-GB" b="0" dirty="0"/>
              <a:t>Some solutions are counter loops for reception area that can be installed under the desk or counters with a desk microphone that are usually straight forward and easy to install.</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Large area loops are designed for meeting rooms or auditoriums, you don’t need to have induction loop system in all the meeting rooms, maybe just the one room so it accessible for visitors attending those meetings? This solution works differently to the counter loops as it would use copper tape as a induction wire/loop that fit under carpet around the room and rather than using standard microphones we can use boundary microphones to pick speech in close proximity. In auditoriums for staff or audience for theatres, TV shows, the amplifiers would be connected to the AV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Portable loop systems can be used in receptions or meeting rooms although checking and setting up before use. They come in two flavours a small portable style with a handle that sit on a table/counter or in a kit that got wires to put around the room linking to the amplifier and microphone, idea for those that set up events around the country.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about non-wired solutions, you can use radio frequency with a portable neckloop device receiving the signals from AV systems with a compatible transmitter system, these neckloop device is a little box with a wire around the neck that send a signal to the hearing aids, it more design for auditoriums so you don’t have to do wiring under the floor, however it won’t be as discreet and not everyone might ask for the portable neckloop. Also the portable loops have audio jacks for headphones for non hearing aid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Usually site surveys are carried out at the premise with assessment report provided on the recommended solution from that visit, especially for auditoriums.  This ensure the wiring can get a signal to those hearing aids but if you’re too far away from the signal it become poor and that can be fixed by implementing a phase array wiring system to keep the signal even all around the room. </a:t>
            </a:r>
          </a:p>
        </p:txBody>
      </p:sp>
      <p:sp>
        <p:nvSpPr>
          <p:cNvPr id="4" name="Slide Number Placeholder 3"/>
          <p:cNvSpPr>
            <a:spLocks noGrp="1"/>
          </p:cNvSpPr>
          <p:nvPr>
            <p:ph type="sldNum" sz="quarter" idx="5"/>
          </p:nvPr>
        </p:nvSpPr>
        <p:spPr/>
        <p:txBody>
          <a:bodyPr/>
          <a:lstStyle/>
          <a:p>
            <a:fld id="{0A4A0831-0CB7-9848-89D2-EF1DBD9B7483}" type="slidenum">
              <a:rPr lang="en-GB" smtClean="0"/>
              <a:t>12</a:t>
            </a:fld>
            <a:endParaRPr lang="en-GB"/>
          </a:p>
        </p:txBody>
      </p:sp>
    </p:spTree>
    <p:extLst>
      <p:ext uri="{BB962C8B-B14F-4D97-AF65-F5344CB8AC3E}">
        <p14:creationId xmlns:p14="http://schemas.microsoft.com/office/powerpoint/2010/main" val="300940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What about those that can’t hear well, even with hearings aids or don’t wear hearing aids? because induction loop systems don’t work for everyone, as explained earlier, with a wide degree of hearing loss. </a:t>
            </a:r>
          </a:p>
          <a:p>
            <a:r>
              <a:rPr lang="en-GB" b="0"/>
              <a:t>Therefore, have </a:t>
            </a:r>
            <a:r>
              <a:rPr lang="en-GB" b="0" dirty="0"/>
              <a:t>you ever though about using automatic caption that can be used for conferences, receptions, theatres and events?  With the rights tools, setup and a good reliable internet connect it possible.</a:t>
            </a:r>
          </a:p>
          <a:p>
            <a:endParaRPr lang="en-GB" b="0" dirty="0"/>
          </a:p>
          <a:p>
            <a:r>
              <a:rPr lang="en-GB" b="0" dirty="0"/>
              <a:t>For example, you’re doing a presentation in a meeting and someone might not hear you with clarity, a solution is to use a transparent overlay to caption live what you’re saying to them, the benefit is seeing the subtitles on the same screen as the slides rather than a second screen and being able to better comprehend what you’re saying.</a:t>
            </a:r>
          </a:p>
          <a:p>
            <a:r>
              <a:rPr lang="en-GB" b="0" dirty="0"/>
              <a:t>In webinars, like this session we’re having now that can provide captioning and BSL interpreters making yourself or company more accessible to a wider audience.</a:t>
            </a:r>
          </a:p>
          <a:p>
            <a:r>
              <a:rPr lang="en-GB" b="0" dirty="0"/>
              <a:t>What can you do in kiosk or booths, you can use wireless </a:t>
            </a:r>
            <a:r>
              <a:rPr lang="en-GB" b="0" dirty="0" err="1"/>
              <a:t>ubiduo’s</a:t>
            </a:r>
            <a:r>
              <a:rPr lang="en-GB" b="0" dirty="0"/>
              <a:t> as a face to face communicator solution which I’ll talk about in another slide. Alternative solutions, is to have tablets with automatic caption setup to transcribe for people to fully comprehend what you’re saying because in noisy environments it can difficult to hear. What about </a:t>
            </a:r>
            <a:r>
              <a:rPr lang="en-GB" b="0" dirty="0" err="1"/>
              <a:t>tannoy</a:t>
            </a:r>
            <a:r>
              <a:rPr lang="en-GB" b="0" dirty="0"/>
              <a:t> announcements? Which I’m sure it possible if they’re all interlink with computer systems.</a:t>
            </a:r>
          </a:p>
          <a:p>
            <a:endParaRPr lang="en-GB" b="0" dirty="0"/>
          </a:p>
          <a:p>
            <a:r>
              <a:rPr lang="en-GB" b="0" dirty="0"/>
              <a:t>Do your videos on companies websites have subtitles? If not then you’re turning away thousands of viewer with hearing loss as they’re unable to view those video. Yes, you might think they’re expensive to get the entire video content done, that not the case anymore. there are software platforms that can automatically create the subtitles for you and you only need a human person to proof read them to edit any possible errors as you watch the video.</a:t>
            </a:r>
          </a:p>
          <a:p>
            <a:endParaRPr lang="en-GB" b="0" dirty="0"/>
          </a:p>
          <a:p>
            <a:r>
              <a:rPr lang="en-GB" b="0" dirty="0"/>
              <a:t>It possible to add BSL interpreters to your videos too.</a:t>
            </a:r>
          </a:p>
        </p:txBody>
      </p:sp>
      <p:sp>
        <p:nvSpPr>
          <p:cNvPr id="4" name="Slide Number Placeholder 3"/>
          <p:cNvSpPr>
            <a:spLocks noGrp="1"/>
          </p:cNvSpPr>
          <p:nvPr>
            <p:ph type="sldNum" sz="quarter" idx="5"/>
          </p:nvPr>
        </p:nvSpPr>
        <p:spPr/>
        <p:txBody>
          <a:bodyPr/>
          <a:lstStyle/>
          <a:p>
            <a:fld id="{0A4A0831-0CB7-9848-89D2-EF1DBD9B7483}" type="slidenum">
              <a:rPr lang="en-GB" smtClean="0"/>
              <a:t>13</a:t>
            </a:fld>
            <a:endParaRPr lang="en-GB"/>
          </a:p>
        </p:txBody>
      </p:sp>
    </p:spTree>
    <p:extLst>
      <p:ext uri="{BB962C8B-B14F-4D97-AF65-F5344CB8AC3E}">
        <p14:creationId xmlns:p14="http://schemas.microsoft.com/office/powerpoint/2010/main" val="2855464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Just to follow up on providing automatic captioning or subtitles, occasionally you might want to use Stenographers, they’re speech to text reporters using special phonic keyboards, look like a small panino, that joins up the phonics to create the words that appears on screen, very useful for situations where you might not be able to use automatic captioning like teleconference calls or office meetings. I use this service from time to time for when I struggle with strong or heavy accents in conference calls that can’t use support automatic captioning and maybe large group meetings so I don’t miss out on vocabularies I’m not familiar with.</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 explained in a earlier slide, BSL uses different English structure, therefore, BSL interpreters are provided for those that communicate in BSL as their primary form of communication.  Not everyone can sign fully in BSL as it take years to learn, train and it’s a very technical job which is why clients hirer BSL interpreter who role is to translate so they are able to comprehend from the person who is speaking, like what you’re seeing on the screen 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 use ATW funds to support my communication needed for work, just like a lot of other deaf people who applies for communication support too and these communication support can be onsite or remote. It’s down the user preference but just be aware, on site will cost more. On the next slide I’ll talk about a new business model for having remote BSL interpreters and remote captioning.</a:t>
            </a:r>
          </a:p>
          <a:p>
            <a:endParaRPr lang="en-GB" b="0" dirty="0"/>
          </a:p>
          <a:p>
            <a:r>
              <a:rPr lang="en-GB" b="0" dirty="0"/>
              <a:t>Lots of people host events for clients or audience, like exhibitions, product launches or just seminars, and does your company make communication accessible to those with hearing loss? another reason why interpreters and/or captioners are hired to communicate in alternative format. Automatic captioning can be used in these situations too with the right setup and tools to do the job, it been done before and works very well.</a:t>
            </a:r>
          </a:p>
          <a:p>
            <a:endParaRPr lang="en-GB" b="0" dirty="0"/>
          </a:p>
          <a:p>
            <a:endParaRPr lang="en-GB" b="0" dirty="0"/>
          </a:p>
        </p:txBody>
      </p:sp>
      <p:sp>
        <p:nvSpPr>
          <p:cNvPr id="4" name="Slide Number Placeholder 3"/>
          <p:cNvSpPr>
            <a:spLocks noGrp="1"/>
          </p:cNvSpPr>
          <p:nvPr>
            <p:ph type="sldNum" sz="quarter" idx="5"/>
          </p:nvPr>
        </p:nvSpPr>
        <p:spPr/>
        <p:txBody>
          <a:bodyPr/>
          <a:lstStyle/>
          <a:p>
            <a:fld id="{0A4A0831-0CB7-9848-89D2-EF1DBD9B7483}" type="slidenum">
              <a:rPr lang="en-GB" smtClean="0"/>
              <a:t>14</a:t>
            </a:fld>
            <a:endParaRPr lang="en-GB"/>
          </a:p>
        </p:txBody>
      </p:sp>
    </p:spTree>
    <p:extLst>
      <p:ext uri="{BB962C8B-B14F-4D97-AF65-F5344CB8AC3E}">
        <p14:creationId xmlns:p14="http://schemas.microsoft.com/office/powerpoint/2010/main" val="362397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SignGlasses</a:t>
            </a:r>
            <a:r>
              <a:rPr lang="en-GB" dirty="0"/>
              <a:t> is a booking and remote service platform for clients who need remote interpreters or captioning for training, lectures and seminars. This all works over the internet and clients can make appointments requests themselves via the user portal and it possible to request specific interpreters. Then admin will then check interpreters availability and confirm the booking for you.  When the day come to use this interpreter for your session, login near the time, go to calendar and click start session, it that easy.  No need for those emails communication, sharing links and making sure interpreter is seen in Zoom, Teams, etc… even the billing system is on that platform, on the admin portal. So why this solution? For a start you have all your interpreting needs in one place, no need to find your emails, look at the outlook calendar, hence streamlining the service to create a more friendly user experience. </a:t>
            </a:r>
          </a:p>
          <a:p>
            <a:r>
              <a:rPr lang="en-GB" dirty="0"/>
              <a:t>Interpreters are available from anywhere in the UK so you’re not restricted to your geographic area, want to use a Danish or German sign language interpreter, it possible if we can source them and meets the technical requirements. Not all interpreters can cover every topic, so we could try get one that matches or close to your needs and no need for them to travel.</a:t>
            </a:r>
          </a:p>
          <a:p>
            <a:endParaRPr lang="en-GB" dirty="0"/>
          </a:p>
          <a:p>
            <a:r>
              <a:rPr lang="en-GB" dirty="0"/>
              <a:t>Some useful features to mention here, these sessions are recorded for review and you can add notes or bookmarks to make it searchable for future references, such as prepare yourself for a test or exams, sound good huh!! Cos it give you complete independences and flexibility.</a:t>
            </a:r>
          </a:p>
          <a:p>
            <a:r>
              <a:rPr lang="en-GB" dirty="0"/>
              <a:t>The person who speaking would need a wireless microphone for interpreter to hear with clarity. It useful to have a second webcam pointing at the front to caption the </a:t>
            </a:r>
            <a:r>
              <a:rPr lang="en-GB" dirty="0" err="1"/>
              <a:t>powerpoint</a:t>
            </a:r>
            <a:r>
              <a:rPr lang="en-GB" dirty="0"/>
              <a:t> slides or whatever is on display behind the presenter or speaker.</a:t>
            </a:r>
          </a:p>
          <a:p>
            <a:r>
              <a:rPr lang="en-GB" dirty="0"/>
              <a:t>The additional unique feature about this service is wearable smart glasses where you can have the live s</a:t>
            </a:r>
            <a:r>
              <a:rPr lang="en-GB" b="0" i="0" dirty="0">
                <a:solidFill>
                  <a:srgbClr val="004473"/>
                </a:solidFill>
                <a:effectLst/>
                <a:latin typeface="Arial" panose="020B0604020202020204" pitchFamily="34" charset="0"/>
              </a:rPr>
              <a:t>ign language interpreting overlaid on top of the lecture room or office environment through the lenses. The benefit is you don’t have to look at the tablet all the time to allow you to write notes to engage independent learning. Also, </a:t>
            </a:r>
            <a:r>
              <a:rPr lang="en-GB" dirty="0"/>
              <a:t>It could even be use for training to be a plumber, mechanic or field engineer, etc… the possibilities are endless. </a:t>
            </a:r>
          </a:p>
          <a:p>
            <a:r>
              <a:rPr lang="en-GB" dirty="0"/>
              <a:t>The </a:t>
            </a:r>
            <a:r>
              <a:rPr lang="en-GB" dirty="0" err="1"/>
              <a:t>SignGlasses</a:t>
            </a:r>
            <a:r>
              <a:rPr lang="en-GB" dirty="0"/>
              <a:t> can be use for remote captioning too. </a:t>
            </a:r>
          </a:p>
        </p:txBody>
      </p:sp>
      <p:sp>
        <p:nvSpPr>
          <p:cNvPr id="4" name="Slide Number Placeholder 3"/>
          <p:cNvSpPr>
            <a:spLocks noGrp="1"/>
          </p:cNvSpPr>
          <p:nvPr>
            <p:ph type="sldNum" sz="quarter" idx="5"/>
          </p:nvPr>
        </p:nvSpPr>
        <p:spPr/>
        <p:txBody>
          <a:bodyPr/>
          <a:lstStyle/>
          <a:p>
            <a:fld id="{0A4A0831-0CB7-9848-89D2-EF1DBD9B7483}" type="slidenum">
              <a:rPr lang="en-GB" smtClean="0"/>
              <a:t>15</a:t>
            </a:fld>
            <a:endParaRPr lang="en-GB"/>
          </a:p>
        </p:txBody>
      </p:sp>
    </p:spTree>
    <p:extLst>
      <p:ext uri="{BB962C8B-B14F-4D97-AF65-F5344CB8AC3E}">
        <p14:creationId xmlns:p14="http://schemas.microsoft.com/office/powerpoint/2010/main" val="218755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676767"/>
                </a:solidFill>
                <a:effectLst/>
                <a:latin typeface="Open Sans" panose="020B0606030504020204" pitchFamily="34" charset="0"/>
              </a:rPr>
              <a:t>you're in a video conference call, or voice only conference call and struggling to listen or unable to focus on the conversation only wishing you can view subtitles like you do on TV at home. there’s few solution to help you overcome those barriers, one sample is Microsoft Teams that has built in which works well and accuracies depend on clarity of speech and vocabularies used, also you're unable to save the transcript as notes for review.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676767"/>
                </a:solidFill>
                <a:effectLst/>
                <a:latin typeface="Open Sans" panose="020B0606030504020204" pitchFamily="34" charset="0"/>
              </a:rPr>
              <a:t>what about other video conferencing software, do they support automatic captioning? I know Zoom doesn’t as I’m here now using a 3</a:t>
            </a:r>
            <a:r>
              <a:rPr lang="en-GB" sz="2800" b="0" i="0" baseline="30000" dirty="0">
                <a:solidFill>
                  <a:srgbClr val="676767"/>
                </a:solidFill>
                <a:effectLst/>
                <a:latin typeface="Open Sans" panose="020B0606030504020204" pitchFamily="34" charset="0"/>
              </a:rPr>
              <a:t>rd</a:t>
            </a:r>
            <a:r>
              <a:rPr lang="en-GB" sz="2800" b="0" i="0" dirty="0">
                <a:solidFill>
                  <a:srgbClr val="676767"/>
                </a:solidFill>
                <a:effectLst/>
                <a:latin typeface="Open Sans" panose="020B0606030504020204" pitchFamily="34" charset="0"/>
              </a:rPr>
              <a:t> party captioning platform called </a:t>
            </a:r>
            <a:r>
              <a:rPr lang="en-GB" sz="2800" b="0" i="0" dirty="0" err="1">
                <a:solidFill>
                  <a:srgbClr val="676767"/>
                </a:solidFill>
                <a:effectLst/>
                <a:latin typeface="Open Sans" panose="020B0606030504020204" pitchFamily="34" charset="0"/>
              </a:rPr>
              <a:t>verbit</a:t>
            </a:r>
            <a:r>
              <a:rPr lang="en-GB" sz="2800" b="0" i="0" dirty="0">
                <a:solidFill>
                  <a:srgbClr val="676767"/>
                </a:solidFill>
                <a:effectLst/>
                <a:latin typeface="Open Sans" panose="020B0606030504020204" pitchFamily="34" charset="0"/>
              </a:rPr>
              <a:t> which is a hybrid solution that uses voice recognition to produce captioning automatically and there is someone monitoring the accuracies behind the scene who will type the corrections to achieve 99% accuracy rate as long they can heard me with clarity.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676767"/>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676767"/>
                </a:solidFill>
                <a:effectLst/>
                <a:latin typeface="Open Sans" panose="020B0606030504020204" pitchFamily="34" charset="0"/>
              </a:rPr>
              <a:t>That’s just one possible solution of many, this one here is streamer which instantly produces spoken words in Real-Time on a compatible web-browser for those who struggle with listening comprehension. once setup, Its easy to use with private secure room that fully encrypts the data between computer and server that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can be streamed to almost any device. There is support for multi language translation for those that wants to read in their own naïve language. there some features, such as, download or clear the transcript after session, drag drop documents to share and tag the transcript like index marker to highlight important notes to review later on as a alternative solution to taking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a couple of tools, a transparent overlay for presentations as mentioned in the previous slide, the other software tool is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CaptionAll</a:t>
            </a:r>
            <a:r>
              <a:rPr lang="en-GB" sz="1800" dirty="0">
                <a:effectLst/>
                <a:latin typeface="Calibri" panose="020F0502020204030204" pitchFamily="34" charset="0"/>
                <a:ea typeface="Calibri" panose="020F0502020204030204" pitchFamily="34" charset="0"/>
                <a:cs typeface="Times New Roman" panose="02020603050405020304" pitchFamily="18" charset="0"/>
              </a:rPr>
              <a:t> which is due to be released soon that‘ll caption speech from multiple audio sources as if you were hearing this from the computer speaker, headset or headphones.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 lot of flexibility, no booking is required, it’s a monthly subscription and as it can cover a lot of your needs such as one-on-one, lectures, online learning/training, remote working, watch videos and listening to audio files and webinars is possible too, not tried music. Allowing you to manage your own resources independently.</a:t>
            </a:r>
          </a:p>
          <a:p>
            <a:endParaRPr lang="en-GB" dirty="0"/>
          </a:p>
        </p:txBody>
      </p:sp>
      <p:sp>
        <p:nvSpPr>
          <p:cNvPr id="4" name="Slide Number Placeholder 3"/>
          <p:cNvSpPr>
            <a:spLocks noGrp="1"/>
          </p:cNvSpPr>
          <p:nvPr>
            <p:ph type="sldNum" sz="quarter" idx="5"/>
          </p:nvPr>
        </p:nvSpPr>
        <p:spPr/>
        <p:txBody>
          <a:bodyPr/>
          <a:lstStyle/>
          <a:p>
            <a:fld id="{0A4A0831-0CB7-9848-89D2-EF1DBD9B7483}" type="slidenum">
              <a:rPr lang="en-GB" smtClean="0"/>
              <a:t>17</a:t>
            </a:fld>
            <a:endParaRPr lang="en-GB"/>
          </a:p>
        </p:txBody>
      </p:sp>
    </p:spTree>
    <p:extLst>
      <p:ext uri="{BB962C8B-B14F-4D97-AF65-F5344CB8AC3E}">
        <p14:creationId xmlns:p14="http://schemas.microsoft.com/office/powerpoint/2010/main" val="3613474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captioning solution call </a:t>
            </a:r>
            <a:r>
              <a:rPr lang="en-GB" dirty="0" err="1"/>
              <a:t>speakSee</a:t>
            </a:r>
            <a:r>
              <a:rPr lang="en-GB" dirty="0"/>
              <a:t> which is due to be released in the next couple of months and I just want to get it out there which can be useful for those in meeting rooms, while streamer can do that however this involves lot of hardware, tablets and microphones for each person. Here simpler solution, get your team to wear microphones as a lapel which intelligently filters speech in noise that allows you to capture conversations which get transcribed into text on either the smartphone, tablet or laptops. How it works, each speaker has unique identification shown in different colours that matches the colour of the mics and it’ll instantly produce the bubble speeches as you’re talking, a bit like those text messages in </a:t>
            </a:r>
            <a:r>
              <a:rPr lang="en-GB" dirty="0" err="1"/>
              <a:t>whatsapp</a:t>
            </a:r>
            <a:r>
              <a:rPr lang="en-GB" dirty="0"/>
              <a:t>, but using the developer own software solution. This can be useful for engaging in social conversations, use in lectures, face to face or small group meetings to improve your listening comprehension. </a:t>
            </a:r>
          </a:p>
        </p:txBody>
      </p:sp>
      <p:sp>
        <p:nvSpPr>
          <p:cNvPr id="4" name="Slide Number Placeholder 3"/>
          <p:cNvSpPr>
            <a:spLocks noGrp="1"/>
          </p:cNvSpPr>
          <p:nvPr>
            <p:ph type="sldNum" sz="quarter" idx="5"/>
          </p:nvPr>
        </p:nvSpPr>
        <p:spPr/>
        <p:txBody>
          <a:bodyPr/>
          <a:lstStyle/>
          <a:p>
            <a:fld id="{0A4A0831-0CB7-9848-89D2-EF1DBD9B7483}" type="slidenum">
              <a:rPr lang="en-GB" smtClean="0"/>
              <a:t>18</a:t>
            </a:fld>
            <a:endParaRPr lang="en-GB"/>
          </a:p>
        </p:txBody>
      </p:sp>
    </p:spTree>
    <p:extLst>
      <p:ext uri="{BB962C8B-B14F-4D97-AF65-F5344CB8AC3E}">
        <p14:creationId xmlns:p14="http://schemas.microsoft.com/office/powerpoint/2010/main" val="1600294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Segoe UI" panose="020B0502040204020203" pitchFamily="34" charset="0"/>
              </a:rPr>
              <a:t>The Microsoft group transcribe is similar to Speak See solution I just talked about, this live transcription app enables people who are deaf, hard of hearing, and non-native speakers to participate in conversations in real time. Just click start button in the app and it’ll start transcribing, if the other person has an iPhone they too can join in the Group Transcribe app so they can read from a distance. This allows you to be more present and focused in conversations with the confidence of a high quality transcript.  The conversation appears instantly on the screen and you can select your own naïve language as it supports 80+ distinct locales. The transcripts are automatically saved that can be reviewed at a later time and shared with other people who were not in attendance. Please note, this app currently only works on iOS devices with a internet connection and you all have to have your own iOS device to identify the individual people.</a:t>
            </a:r>
          </a:p>
          <a:p>
            <a:pPr algn="l"/>
            <a:endParaRPr lang="en-GB" b="0" i="0" dirty="0">
              <a:solidFill>
                <a:srgbClr val="000000"/>
              </a:solidFill>
              <a:effectLst/>
              <a:latin typeface="Segoe UI" panose="020B0502040204020203" pitchFamily="34" charset="0"/>
            </a:endParaRPr>
          </a:p>
          <a:p>
            <a:r>
              <a:rPr lang="en-GB" dirty="0"/>
              <a:t>Google has one for their Android system called live transcribe but doesn’t allow for group sharing as it been designed for individual use. Will discuss this one at the end if we have time. Also both of these app are free to use, no restrictions </a:t>
            </a:r>
          </a:p>
        </p:txBody>
      </p:sp>
      <p:sp>
        <p:nvSpPr>
          <p:cNvPr id="4" name="Slide Number Placeholder 3"/>
          <p:cNvSpPr>
            <a:spLocks noGrp="1"/>
          </p:cNvSpPr>
          <p:nvPr>
            <p:ph type="sldNum" sz="quarter" idx="5"/>
          </p:nvPr>
        </p:nvSpPr>
        <p:spPr/>
        <p:txBody>
          <a:bodyPr/>
          <a:lstStyle/>
          <a:p>
            <a:fld id="{0A4A0831-0CB7-9848-89D2-EF1DBD9B7483}" type="slidenum">
              <a:rPr lang="en-GB" smtClean="0"/>
              <a:t>19</a:t>
            </a:fld>
            <a:endParaRPr lang="en-GB"/>
          </a:p>
        </p:txBody>
      </p:sp>
    </p:spTree>
    <p:extLst>
      <p:ext uri="{BB962C8B-B14F-4D97-AF65-F5344CB8AC3E}">
        <p14:creationId xmlns:p14="http://schemas.microsoft.com/office/powerpoint/2010/main" val="2202914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piece of captioning software I wanted to talk about is an app for making live phone calls that produce caption while you’re talking which is live, it could be used by the managers or team leaders that are responsible for their employees to keep in touch. For example, employee is an field engineer or works in the courier service and if you both had the app, it make things easier to get in touch with each other to check in or talk about a technical issue or access to a road being block off, I’m sure you get the idea now. You can manually type what you’re saying instead of speaking too. I’ll highlight the features for this app, cos you can read the caption in your own naïve language as it support more than 80 languages.  It possible to use any type of phone and don’t need to install app, that’s a paid for version but app to app is calling is free and works on iOS and android phones. Transcript can be saved for review and it’ll need internet access.</a:t>
            </a:r>
          </a:p>
          <a:p>
            <a:endParaRPr lang="en-GB" dirty="0"/>
          </a:p>
        </p:txBody>
      </p:sp>
      <p:sp>
        <p:nvSpPr>
          <p:cNvPr id="4" name="Slide Number Placeholder 3"/>
          <p:cNvSpPr>
            <a:spLocks noGrp="1"/>
          </p:cNvSpPr>
          <p:nvPr>
            <p:ph type="sldNum" sz="quarter" idx="5"/>
          </p:nvPr>
        </p:nvSpPr>
        <p:spPr/>
        <p:txBody>
          <a:bodyPr/>
          <a:lstStyle/>
          <a:p>
            <a:fld id="{0A4A0831-0CB7-9848-89D2-EF1DBD9B7483}" type="slidenum">
              <a:rPr lang="en-GB" smtClean="0"/>
              <a:t>20</a:t>
            </a:fld>
            <a:endParaRPr lang="en-GB"/>
          </a:p>
        </p:txBody>
      </p:sp>
    </p:spTree>
    <p:extLst>
      <p:ext uri="{BB962C8B-B14F-4D97-AF65-F5344CB8AC3E}">
        <p14:creationId xmlns:p14="http://schemas.microsoft.com/office/powerpoint/2010/main" val="377645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to briefly highlight the topic’s I’ll be covering in this webinar today which is about supporting people with hearing loss </a:t>
            </a:r>
            <a:r>
              <a:rPr lang="en-GB" sz="1200" b="0" dirty="0">
                <a:solidFill>
                  <a:srgbClr val="249FA7"/>
                </a:solidFill>
                <a:latin typeface="Arial" panose="020B0604020202020204" pitchFamily="34" charset="0"/>
                <a:cs typeface="Arial" panose="020B0604020202020204" pitchFamily="34" charset="0"/>
              </a:rPr>
              <a:t>to communicate independently in any environmental setting. I’ll briefly give you snippets of deaf awareness we cover and about how to look after your hearing. Provide an overview of solutions for businesses to minimise the impact for employees when working or customers accessing your services. Then we will finish off with technological solutions for individuals that wants to overcome communication barriers.</a:t>
            </a:r>
            <a:endParaRPr lang="en-GB" b="0" dirty="0"/>
          </a:p>
        </p:txBody>
      </p:sp>
      <p:sp>
        <p:nvSpPr>
          <p:cNvPr id="4" name="Slide Number Placeholder 3"/>
          <p:cNvSpPr>
            <a:spLocks noGrp="1"/>
          </p:cNvSpPr>
          <p:nvPr>
            <p:ph type="sldNum" sz="quarter" idx="5"/>
          </p:nvPr>
        </p:nvSpPr>
        <p:spPr/>
        <p:txBody>
          <a:bodyPr/>
          <a:lstStyle/>
          <a:p>
            <a:fld id="{0A4A0831-0CB7-9848-89D2-EF1DBD9B7483}" type="slidenum">
              <a:rPr lang="en-GB" smtClean="0"/>
              <a:t>2</a:t>
            </a:fld>
            <a:endParaRPr lang="en-GB"/>
          </a:p>
        </p:txBody>
      </p:sp>
    </p:spTree>
    <p:extLst>
      <p:ext uri="{BB962C8B-B14F-4D97-AF65-F5344CB8AC3E}">
        <p14:creationId xmlns:p14="http://schemas.microsoft.com/office/powerpoint/2010/main" val="1508078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Here’s a situation, imagine you have a hearing loss or very deaf and at work sitting at your desk and people walking by saying good morning, etc… but you don’t hear it and when you need to talk with colleague, you might not because you know you can’t hear or not hear well and how do you over come that barrier?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One of the solution is a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ubiduo</a:t>
            </a:r>
            <a:r>
              <a:rPr lang="en-GB" sz="1200" dirty="0">
                <a:effectLst/>
                <a:latin typeface="Calibri" panose="020F0502020204030204" pitchFamily="34" charset="0"/>
                <a:ea typeface="Calibri" panose="020F0502020204030204" pitchFamily="34" charset="0"/>
                <a:cs typeface="Times New Roman" panose="02020603050405020304" pitchFamily="18" charset="0"/>
              </a:rPr>
              <a:t> that’s lightweight, portable, which is a face to face communicator to create a barrier free communication that bridges the gap between d/Deaf, Hard of Hearing or Speech Impairment and hearing individuals, sending real-time text back and forth with ease in a face to face situation allowing people to communicate. Therefore, enjoy having a spontaneous conversation instantly anywhere without barriers that helps their mental wellbeing by removing isolation, stress and frustration. Another sample is employee working in a supermarket and customer ask for assistance and if you’re deaf who can’t understand you would normally take customer to another co-worker but with this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ubiduo</a:t>
            </a:r>
            <a:r>
              <a:rPr lang="en-GB" sz="1200" dirty="0">
                <a:effectLst/>
                <a:latin typeface="Calibri" panose="020F0502020204030204" pitchFamily="34" charset="0"/>
                <a:ea typeface="Calibri" panose="020F0502020204030204" pitchFamily="34" charset="0"/>
                <a:cs typeface="Times New Roman" panose="02020603050405020304" pitchFamily="18" charset="0"/>
              </a:rPr>
              <a:t>, you don’t have to therefore giving you your independence to communicate freely. The good thing about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ubiduo</a:t>
            </a:r>
            <a:r>
              <a:rPr lang="en-GB" sz="1200" dirty="0">
                <a:effectLst/>
                <a:latin typeface="Calibri" panose="020F0502020204030204" pitchFamily="34" charset="0"/>
                <a:ea typeface="Calibri" panose="020F0502020204030204" pitchFamily="34" charset="0"/>
                <a:cs typeface="Times New Roman" panose="02020603050405020304" pitchFamily="18" charset="0"/>
              </a:rPr>
              <a:t> is it’s fully secured and uses a full size keyboard. There is an option for those with loss of speech to express needs, thoughts and emotions in the same way others communicate with Text-To-Speech using the speech generating device. Believe me, it’ll put a smile on someone face as there is a social interaction there and you can talk about euro 2020 and it’s very popular in the America for employees and students as it make communication accessible to enable them to live independently. </a:t>
            </a:r>
          </a:p>
          <a:p>
            <a:endParaRPr lang="en-GB" dirty="0"/>
          </a:p>
        </p:txBody>
      </p:sp>
      <p:sp>
        <p:nvSpPr>
          <p:cNvPr id="4" name="Slide Number Placeholder 3"/>
          <p:cNvSpPr>
            <a:spLocks noGrp="1"/>
          </p:cNvSpPr>
          <p:nvPr>
            <p:ph type="sldNum" sz="quarter" idx="5"/>
          </p:nvPr>
        </p:nvSpPr>
        <p:spPr/>
        <p:txBody>
          <a:bodyPr/>
          <a:lstStyle/>
          <a:p>
            <a:fld id="{0A4A0831-0CB7-9848-89D2-EF1DBD9B7483}" type="slidenum">
              <a:rPr lang="en-GB" smtClean="0"/>
              <a:t>21</a:t>
            </a:fld>
            <a:endParaRPr lang="en-GB"/>
          </a:p>
        </p:txBody>
      </p:sp>
    </p:spTree>
    <p:extLst>
      <p:ext uri="{BB962C8B-B14F-4D97-AF65-F5344CB8AC3E}">
        <p14:creationId xmlns:p14="http://schemas.microsoft.com/office/powerpoint/2010/main" val="1927018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676767"/>
                </a:solidFill>
                <a:effectLst/>
                <a:latin typeface="Open Sans" panose="020B0606030504020204" pitchFamily="34" charset="0"/>
              </a:rPr>
              <a:t>having explained in the deaf awareness and business solution slides, all hearing aids picks up speech and noise equally, while people with hearing difficulties that don't wear hearing aids such as those with mild hearing loss or high frequency loss can benefit from solutions such as this technology to help them with their listening comprehension. because you're on a call you can hear their background noise, office environment noise and you're pressing on the ear piece of the phone or headset to listen really hard to help yourself trying to decimate the speech from noise. that involves repeating or asking direct questions with a yes or no answer to confirm what you've heard. it can be exhausting because of having to increase you focus and people tend to increase volume too which isn't good as it can distortion the speech or possibly damage your hearing further in the longer term. </a:t>
            </a:r>
          </a:p>
          <a:p>
            <a:pPr algn="l"/>
            <a:r>
              <a:rPr lang="en-GB" b="0" i="0" dirty="0">
                <a:solidFill>
                  <a:srgbClr val="676767"/>
                </a:solidFill>
                <a:effectLst/>
                <a:latin typeface="Open Sans" panose="020B0606030504020204" pitchFamily="34" charset="0"/>
              </a:rPr>
              <a:t>other scenario is attending meetings, you could struggle to hear the speech from the other end of the table or from the presenter giving a presentation. Speech has to travel toward you with ambient in noise and the speech waves get weaker </a:t>
            </a:r>
            <a:r>
              <a:rPr lang="en-GB" b="0" i="0" dirty="0" err="1">
                <a:solidFill>
                  <a:srgbClr val="676767"/>
                </a:solidFill>
                <a:effectLst/>
                <a:latin typeface="Open Sans" panose="020B0606030504020204" pitchFamily="34" charset="0"/>
              </a:rPr>
              <a:t>byt</a:t>
            </a:r>
            <a:r>
              <a:rPr lang="en-GB" b="0" i="0" dirty="0">
                <a:solidFill>
                  <a:srgbClr val="676767"/>
                </a:solidFill>
                <a:effectLst/>
                <a:latin typeface="Open Sans" panose="020B0606030504020204" pitchFamily="34" charset="0"/>
              </a:rPr>
              <a:t> the time it reaches you, the reason why you might struggle to hear</a:t>
            </a:r>
          </a:p>
          <a:p>
            <a:pPr algn="l"/>
            <a:endParaRPr lang="en-GB" b="0" i="0" dirty="0">
              <a:solidFill>
                <a:srgbClr val="676767"/>
              </a:solidFill>
              <a:effectLst/>
              <a:latin typeface="Open Sans" panose="020B0606030504020204" pitchFamily="34" charset="0"/>
            </a:endParaRPr>
          </a:p>
          <a:p>
            <a:pPr algn="l"/>
            <a:r>
              <a:rPr lang="en-GB" b="0" i="0" dirty="0">
                <a:solidFill>
                  <a:srgbClr val="676767"/>
                </a:solidFill>
                <a:effectLst/>
                <a:latin typeface="Open Sans" panose="020B0606030504020204" pitchFamily="34" charset="0"/>
              </a:rPr>
              <a:t>how does this technology make a differences, the transmitter microphones are designed to improve the clarity of speech in noise by filtering some of the background noise away and amplify that speech before sending a signal to the receivers attached to your hearing aids. this solution block out the office environment noise and no need to have the volume setting at the maximum, meaning it easier on the ears and you don't have to strain yourself to listen very hard. these mics can easily be setup with companies telephony systems or use in meetings and it does make a difference cos thousand of people are using these solution to overcome their struggles when listening.  The unique thing about these wireless transmitters, they virtually work with any hearing aid because all you need is micro receivers attached hearing device with what we call is audio shoes or a wireless streamer to pick the signal. Some might ask, why not just use the wireless streamer, unfortunately the software isn’t dynamic to make automatic changes to filter speech from noise or improve that clarity of speech.</a:t>
            </a:r>
          </a:p>
          <a:p>
            <a:pPr algn="l"/>
            <a:endParaRPr lang="en-GB" b="0" i="0" dirty="0">
              <a:solidFill>
                <a:srgbClr val="676767"/>
              </a:solidFill>
              <a:effectLst/>
              <a:latin typeface="Open Sans" panose="020B0606030504020204" pitchFamily="34" charset="0"/>
            </a:endParaRPr>
          </a:p>
          <a:p>
            <a:pPr algn="l"/>
            <a:r>
              <a:rPr lang="en-GB" b="0" i="0" dirty="0">
                <a:solidFill>
                  <a:srgbClr val="676767"/>
                </a:solidFill>
                <a:effectLst/>
                <a:latin typeface="Open Sans" panose="020B0606030504020204" pitchFamily="34" charset="0"/>
              </a:rPr>
              <a:t>for those that have mild hearing loss or high frequency loss that do not wear hearing aids, they can use receivers called Roger Focus that’s sit on your ears, with tube insert in the ear canal, looks similar to the hearing aid but won’t work without using one of these microphone. these roger focus receivers can help those that have auditory processing disorder, autism spectrum disorder or unilateral hearing loss because you’re sending the speech signal directly to the ears bypassing the ambient in noise, hence bridging the listening gap that improve the focus to hear and not having to strain yourself to hard, therefore going home less exhausted or stressed.</a:t>
            </a:r>
            <a:br>
              <a:rPr lang="en-GB" b="0" i="0" dirty="0">
                <a:solidFill>
                  <a:srgbClr val="676767"/>
                </a:solidFill>
                <a:effectLst/>
                <a:latin typeface="Open Sans" panose="020B0606030504020204" pitchFamily="34" charset="0"/>
              </a:rPr>
            </a:br>
            <a:endParaRPr lang="en-GB" b="0" i="0" dirty="0">
              <a:solidFill>
                <a:srgbClr val="676767"/>
              </a:solidFill>
              <a:effectLst/>
              <a:latin typeface="Open Sans" panose="020B0606030504020204" pitchFamily="34" charset="0"/>
            </a:endParaRPr>
          </a:p>
          <a:p>
            <a:pPr algn="l"/>
            <a:r>
              <a:rPr lang="en-GB" b="0" i="0" dirty="0">
                <a:solidFill>
                  <a:srgbClr val="676767"/>
                </a:solidFill>
                <a:effectLst/>
                <a:latin typeface="Open Sans" panose="020B0606030504020204" pitchFamily="34" charset="0"/>
              </a:rPr>
              <a:t>You’ve got the kit but how do you get all this to work with the companies hardware system? This is where we step in as we’ve got years of experience of integrating these solutions with computers, desk phones, meeting environments, etc... By providing the right cables, audio shoes, Bluetooth dongles and explain what need to be done before a visit by the trainer to setup up, such as visit audiologist and show how to use the equipment effectively.</a:t>
            </a:r>
          </a:p>
          <a:p>
            <a:endParaRPr lang="en-GB" baseline="0" dirty="0"/>
          </a:p>
          <a:p>
            <a:endParaRPr lang="en-GB" baseline="0" dirty="0"/>
          </a:p>
          <a:p>
            <a:endParaRPr lang="en-GB" dirty="0"/>
          </a:p>
        </p:txBody>
      </p:sp>
      <p:sp>
        <p:nvSpPr>
          <p:cNvPr id="4" name="Slide Number Placeholder 3"/>
          <p:cNvSpPr>
            <a:spLocks noGrp="1"/>
          </p:cNvSpPr>
          <p:nvPr>
            <p:ph type="sldNum" sz="quarter" idx="5"/>
          </p:nvPr>
        </p:nvSpPr>
        <p:spPr/>
        <p:txBody>
          <a:bodyPr/>
          <a:lstStyle/>
          <a:p>
            <a:fld id="{0A4A0831-0CB7-9848-89D2-EF1DBD9B7483}" type="slidenum">
              <a:rPr lang="en-GB" smtClean="0"/>
              <a:t>22</a:t>
            </a:fld>
            <a:endParaRPr lang="en-GB"/>
          </a:p>
        </p:txBody>
      </p:sp>
    </p:spTree>
    <p:extLst>
      <p:ext uri="{BB962C8B-B14F-4D97-AF65-F5344CB8AC3E}">
        <p14:creationId xmlns:p14="http://schemas.microsoft.com/office/powerpoint/2010/main" val="2613411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an Alternative solution for people with mild to moderate hearing loss or specific loss of frequencies that don’t wear hearing aids, looks like a sport style headset but it’s actually what we call a assistive hearing headset that developed by sound engineers and certified audiologists to engage in conversations, take mobile calls with more confidence and hear TV, videos or music stream directly to their ears. You could be on a call and missing out some words or not hearing those word you’re not familiar with. with this solution you can have an app on the smartphone to control these lost of frequencies by increase the volume of those audio sounds, it only need to be done once which are stored/saved in the wireless headset to improve the clarity of speech understanding. Can be used independently once hearing assessment is completed via app. With a smartphone there are pre-set settings for indoor, outdoors, in crowd and live music and an option of having integrated telecoil for induction loop system.</a:t>
            </a:r>
          </a:p>
        </p:txBody>
      </p:sp>
      <p:sp>
        <p:nvSpPr>
          <p:cNvPr id="4" name="Slide Number Placeholder 3"/>
          <p:cNvSpPr>
            <a:spLocks noGrp="1"/>
          </p:cNvSpPr>
          <p:nvPr>
            <p:ph type="sldNum" sz="quarter" idx="5"/>
          </p:nvPr>
        </p:nvSpPr>
        <p:spPr/>
        <p:txBody>
          <a:bodyPr/>
          <a:lstStyle/>
          <a:p>
            <a:fld id="{0A4A0831-0CB7-9848-89D2-EF1DBD9B7483}" type="slidenum">
              <a:rPr lang="en-GB" smtClean="0"/>
              <a:t>23</a:t>
            </a:fld>
            <a:endParaRPr lang="en-GB"/>
          </a:p>
        </p:txBody>
      </p:sp>
    </p:spTree>
    <p:extLst>
      <p:ext uri="{BB962C8B-B14F-4D97-AF65-F5344CB8AC3E}">
        <p14:creationId xmlns:p14="http://schemas.microsoft.com/office/powerpoint/2010/main" val="2499596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Thinklabs</a:t>
            </a:r>
            <a:r>
              <a:rPr lang="en-GB" dirty="0"/>
              <a:t> one, a digital stethoscope that fit in the palm of your hand and has the best clearest sounding stethoscope in the world design for people with hearing loss by increasing the bass level to amplify the sound of heart beats. Works with a whole range of hearing devices such as streamers to hearing aids or cochlear implant.  For those without hearing aids they can use earphones provided, alternatively use large over the ears headphones. A stethoscope like this can inspire deaf people to become Vets, paramedic, nurse, doctor or keep those in existing jobs with hearing loss.</a:t>
            </a:r>
          </a:p>
        </p:txBody>
      </p:sp>
      <p:sp>
        <p:nvSpPr>
          <p:cNvPr id="4" name="Slide Number Placeholder 3"/>
          <p:cNvSpPr>
            <a:spLocks noGrp="1"/>
          </p:cNvSpPr>
          <p:nvPr>
            <p:ph type="sldNum" sz="quarter" idx="5"/>
          </p:nvPr>
        </p:nvSpPr>
        <p:spPr/>
        <p:txBody>
          <a:bodyPr/>
          <a:lstStyle/>
          <a:p>
            <a:fld id="{0A4A0831-0CB7-9848-89D2-EF1DBD9B7483}" type="slidenum">
              <a:rPr lang="en-GB" smtClean="0"/>
              <a:t>24</a:t>
            </a:fld>
            <a:endParaRPr lang="en-GB"/>
          </a:p>
        </p:txBody>
      </p:sp>
    </p:spTree>
    <p:extLst>
      <p:ext uri="{BB962C8B-B14F-4D97-AF65-F5344CB8AC3E}">
        <p14:creationId xmlns:p14="http://schemas.microsoft.com/office/powerpoint/2010/main" val="1464720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 to Microsoft group transcribe, with Google own technology in providing live transcription and live sound notifications based on your surrounding at home making your conversations more accessible and know when the door bell has been rang. </a:t>
            </a:r>
          </a:p>
          <a:p>
            <a:r>
              <a:rPr lang="en-GB" dirty="0"/>
              <a:t>Transcribe in realtime with text appearing on screen as words are spoken. I can’t vouch for the level of accuracy, like all the other automatic speech recognition software, it’s down to the quality of the speech and the environment.</a:t>
            </a:r>
          </a:p>
          <a:p>
            <a:r>
              <a:rPr lang="en-GB" dirty="0"/>
              <a:t>You can save the transcripts allowing you to copy and paste them to document or emails, etc… for review, need to do that within 3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sound </a:t>
            </a:r>
            <a:r>
              <a:rPr lang="en-GB" b="1" i="0" dirty="0">
                <a:solidFill>
                  <a:srgbClr val="333333"/>
                </a:solidFill>
                <a:effectLst/>
                <a:latin typeface="Roboto" panose="02000000000000000000" pitchFamily="2" charset="0"/>
              </a:rPr>
              <a:t>Notification option alert you to </a:t>
            </a:r>
            <a:r>
              <a:rPr lang="en-GB" b="0" i="0" dirty="0">
                <a:solidFill>
                  <a:srgbClr val="333333"/>
                </a:solidFill>
                <a:effectLst/>
                <a:latin typeface="Roboto" panose="02000000000000000000" pitchFamily="2" charset="0"/>
              </a:rPr>
              <a:t>potential risky situations and personal situations based on sounds happening at home (for example, smoke alarm, siren or baby sounds). D</a:t>
            </a:r>
            <a:r>
              <a:rPr lang="en-GB" dirty="0"/>
              <a:t>on’t have an android device to tell if microwave beeps or hear the baby sounds. </a:t>
            </a:r>
            <a:r>
              <a:rPr lang="en-GB" b="0" i="0" dirty="0">
                <a:solidFill>
                  <a:srgbClr val="333333"/>
                </a:solidFill>
                <a:effectLst/>
                <a:latin typeface="Roboto" panose="02000000000000000000" pitchFamily="2" charset="0"/>
              </a:rPr>
              <a:t>Getting the notifications is a flashing light or vibration from mobile device or smartwatch.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Roboto" panose="02000000000000000000" pitchFamily="2" charset="0"/>
              </a:rPr>
              <a:t>Can use bluetooth headset so in 1-2-1 situation, you could have a mic near your mouth and someone else holding device to read the live text.  This app only works on android device and can’t use separate phones to link for group discussion like Microsoft group transcribe.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A4A0831-0CB7-9848-89D2-EF1DBD9B7483}" type="slidenum">
              <a:rPr lang="en-GB" smtClean="0"/>
              <a:t>25</a:t>
            </a:fld>
            <a:endParaRPr lang="en-GB"/>
          </a:p>
        </p:txBody>
      </p:sp>
    </p:spTree>
    <p:extLst>
      <p:ext uri="{BB962C8B-B14F-4D97-AF65-F5344CB8AC3E}">
        <p14:creationId xmlns:p14="http://schemas.microsoft.com/office/powerpoint/2010/main" val="2696895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 you enjoyed this session and do get in touch if you want further information about these product, have a great day!</a:t>
            </a:r>
          </a:p>
        </p:txBody>
      </p:sp>
      <p:sp>
        <p:nvSpPr>
          <p:cNvPr id="4" name="Slide Number Placeholder 3"/>
          <p:cNvSpPr>
            <a:spLocks noGrp="1"/>
          </p:cNvSpPr>
          <p:nvPr>
            <p:ph type="sldNum" sz="quarter" idx="5"/>
          </p:nvPr>
        </p:nvSpPr>
        <p:spPr/>
        <p:txBody>
          <a:bodyPr/>
          <a:lstStyle/>
          <a:p>
            <a:fld id="{0A4A0831-0CB7-9848-89D2-EF1DBD9B7483}" type="slidenum">
              <a:rPr lang="en-GB" smtClean="0"/>
              <a:t>26</a:t>
            </a:fld>
            <a:endParaRPr lang="en-GB"/>
          </a:p>
        </p:txBody>
      </p:sp>
    </p:spTree>
    <p:extLst>
      <p:ext uri="{BB962C8B-B14F-4D97-AF65-F5344CB8AC3E}">
        <p14:creationId xmlns:p14="http://schemas.microsoft.com/office/powerpoint/2010/main" val="64721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676767"/>
                </a:solidFill>
                <a:effectLst/>
                <a:latin typeface="Open Sans" panose="020B0606030504020204" pitchFamily="34" charset="0"/>
              </a:rPr>
              <a:t>over the years we've provided deaf awareness session for clients who have colleagues that are deaf or dealing with customers that have some form of hearing loss. so I thought I’ll do a short session to give you an overview.</a:t>
            </a:r>
          </a:p>
          <a:p>
            <a:pPr algn="l"/>
            <a:endParaRPr lang="en-GB" b="0" i="0" dirty="0">
              <a:solidFill>
                <a:srgbClr val="676767"/>
              </a:solidFill>
              <a:effectLst/>
              <a:latin typeface="Open Sans" panose="020B0606030504020204" pitchFamily="34" charset="0"/>
            </a:endParaRPr>
          </a:p>
          <a:p>
            <a:pPr algn="l"/>
            <a:r>
              <a:rPr lang="en-GB" b="0" i="0" dirty="0">
                <a:solidFill>
                  <a:srgbClr val="676767"/>
                </a:solidFill>
                <a:effectLst/>
                <a:latin typeface="Open Sans" panose="020B0606030504020204" pitchFamily="34" charset="0"/>
              </a:rPr>
              <a:t>one of the first question on most people mind is how do you know if that person is deaf or have a hearing loss? deafness is an invisible condition isn't it? that is something </a:t>
            </a:r>
            <a:r>
              <a:rPr lang="en-GB" b="0" i="0" dirty="0" err="1">
                <a:solidFill>
                  <a:srgbClr val="676767"/>
                </a:solidFill>
                <a:effectLst/>
                <a:latin typeface="Open Sans" panose="020B0606030504020204" pitchFamily="34" charset="0"/>
              </a:rPr>
              <a:t>i</a:t>
            </a:r>
            <a:r>
              <a:rPr lang="en-GB" b="0" i="0" dirty="0">
                <a:solidFill>
                  <a:srgbClr val="676767"/>
                </a:solidFill>
                <a:effectLst/>
                <a:latin typeface="Open Sans" panose="020B0606030504020204" pitchFamily="34" charset="0"/>
              </a:rPr>
              <a:t> would talk through, how to identify a person who is deaf, one sample is they might not be able to hear from behind,, saying excuse me on the escalator to walk by and not making way, blocking the door way to let you by or like asking to hold lift door but didn't</a:t>
            </a:r>
          </a:p>
          <a:p>
            <a:pPr algn="l"/>
            <a:endParaRPr lang="en-GB" b="0" i="0" dirty="0">
              <a:solidFill>
                <a:srgbClr val="676767"/>
              </a:solidFill>
              <a:effectLst/>
              <a:latin typeface="Open Sans" panose="020B0606030504020204" pitchFamily="34" charset="0"/>
            </a:endParaRPr>
          </a:p>
          <a:p>
            <a:pPr algn="l"/>
            <a:r>
              <a:rPr lang="en-GB" b="0" i="0" dirty="0">
                <a:solidFill>
                  <a:srgbClr val="676767"/>
                </a:solidFill>
                <a:effectLst/>
                <a:latin typeface="Open Sans" panose="020B0606030504020204" pitchFamily="34" charset="0"/>
              </a:rPr>
              <a:t>someone might have reacted while another person didn't, why is that? because there are different levels of deafness. someone might only have high frequency hearing loss, unable to hear fire alarm or telephone ringing well, if these are high pitch. someone with moderate hearing loss might hear the phone and alarm while struggle with listening in a conversation with misheard words containing 'f' 's' '</a:t>
            </a:r>
            <a:r>
              <a:rPr lang="en-GB" b="0" i="0" dirty="0" err="1">
                <a:solidFill>
                  <a:srgbClr val="676767"/>
                </a:solidFill>
                <a:effectLst/>
                <a:latin typeface="Open Sans" panose="020B0606030504020204" pitchFamily="34" charset="0"/>
              </a:rPr>
              <a:t>th</a:t>
            </a:r>
            <a:r>
              <a:rPr lang="en-GB" b="0" i="0" dirty="0">
                <a:solidFill>
                  <a:srgbClr val="676767"/>
                </a:solidFill>
                <a:effectLst/>
                <a:latin typeface="Open Sans" panose="020B0606030504020204" pitchFamily="34" charset="0"/>
              </a:rPr>
              <a:t>' like saying "are you thirsty" cos they probably wouldn’t hear the word thirsty as many of these letter contain high frequencies and will get lost in the conversation when saying “do you need a drink” as there are fewer words that start with Drin… giving that person a high chance of being understood.</a:t>
            </a:r>
          </a:p>
          <a:p>
            <a:pPr algn="l"/>
            <a:endParaRPr lang="en-GB" b="0" i="0" dirty="0">
              <a:solidFill>
                <a:srgbClr val="676767"/>
              </a:solidFill>
              <a:effectLst/>
              <a:latin typeface="Open Sans" panose="020B0606030504020204" pitchFamily="34" charset="0"/>
            </a:endParaRPr>
          </a:p>
          <a:p>
            <a:pPr algn="l"/>
            <a:r>
              <a:rPr lang="en-GB" b="0" i="0" dirty="0">
                <a:solidFill>
                  <a:srgbClr val="676767"/>
                </a:solidFill>
                <a:effectLst/>
                <a:latin typeface="Open Sans" panose="020B0606030504020204" pitchFamily="34" charset="0"/>
              </a:rPr>
              <a:t>Next slide, here is a sample ……… </a:t>
            </a:r>
          </a:p>
          <a:p>
            <a:endParaRPr lang="en-GB" b="0" dirty="0"/>
          </a:p>
        </p:txBody>
      </p:sp>
      <p:sp>
        <p:nvSpPr>
          <p:cNvPr id="4" name="Slide Number Placeholder 3"/>
          <p:cNvSpPr>
            <a:spLocks noGrp="1"/>
          </p:cNvSpPr>
          <p:nvPr>
            <p:ph type="sldNum" sz="quarter" idx="5"/>
          </p:nvPr>
        </p:nvSpPr>
        <p:spPr/>
        <p:txBody>
          <a:bodyPr/>
          <a:lstStyle/>
          <a:p>
            <a:fld id="{0A4A0831-0CB7-9848-89D2-EF1DBD9B7483}" type="slidenum">
              <a:rPr lang="en-GB" smtClean="0"/>
              <a:t>3</a:t>
            </a:fld>
            <a:endParaRPr lang="en-GB"/>
          </a:p>
        </p:txBody>
      </p:sp>
    </p:spTree>
    <p:extLst>
      <p:ext uri="{BB962C8B-B14F-4D97-AF65-F5344CB8AC3E}">
        <p14:creationId xmlns:p14="http://schemas.microsoft.com/office/powerpoint/2010/main" val="371763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rgbClr val="4B6C7E"/>
                </a:solidFill>
                <a:latin typeface="Arial" panose="020B0604020202020204" pitchFamily="34" charset="0"/>
                <a:cs typeface="Arial" panose="020B0604020202020204" pitchFamily="34" charset="0"/>
              </a:rPr>
              <a:t>Heres</a:t>
            </a:r>
            <a:r>
              <a:rPr lang="en-GB" sz="1200" dirty="0">
                <a:solidFill>
                  <a:srgbClr val="4B6C7E"/>
                </a:solidFill>
                <a:latin typeface="Arial" panose="020B0604020202020204" pitchFamily="34" charset="0"/>
                <a:cs typeface="Arial" panose="020B0604020202020204" pitchFamily="34" charset="0"/>
              </a:rPr>
              <a:t> a sample of what it like to have high frequency of hearing loss, </a:t>
            </a:r>
            <a:r>
              <a:rPr lang="en-GB" b="0" i="0" dirty="0">
                <a:solidFill>
                  <a:srgbClr val="4A4A4A"/>
                </a:solidFill>
                <a:effectLst/>
                <a:latin typeface="DIN Next"/>
              </a:rPr>
              <a:t>Imagine having a book with every S, F, Th, </a:t>
            </a:r>
            <a:r>
              <a:rPr lang="en-GB" b="0" i="0" dirty="0" err="1">
                <a:solidFill>
                  <a:srgbClr val="4A4A4A"/>
                </a:solidFill>
                <a:effectLst/>
                <a:latin typeface="DIN Next"/>
              </a:rPr>
              <a:t>Sh</a:t>
            </a:r>
            <a:r>
              <a:rPr lang="en-GB" b="0" i="0" dirty="0">
                <a:solidFill>
                  <a:srgbClr val="4A4A4A"/>
                </a:solidFill>
                <a:effectLst/>
                <a:latin typeface="DIN Next"/>
              </a:rPr>
              <a:t>, Ch, K, P and H erased. You could </a:t>
            </a:r>
            <a:r>
              <a:rPr lang="en-GB" b="0" i="1" dirty="0">
                <a:solidFill>
                  <a:srgbClr val="4A4A4A"/>
                </a:solidFill>
                <a:effectLst/>
                <a:latin typeface="DIN Next"/>
              </a:rPr>
              <a:t>read part of the book</a:t>
            </a:r>
            <a:r>
              <a:rPr lang="en-GB" b="0" i="0" dirty="0">
                <a:solidFill>
                  <a:srgbClr val="4A4A4A"/>
                </a:solidFill>
                <a:effectLst/>
                <a:latin typeface="DIN Next"/>
              </a:rPr>
              <a:t> and understand </a:t>
            </a:r>
            <a:r>
              <a:rPr lang="en-GB" b="0" i="1" dirty="0">
                <a:solidFill>
                  <a:srgbClr val="4A4A4A"/>
                </a:solidFill>
                <a:effectLst/>
                <a:latin typeface="DIN Next"/>
              </a:rPr>
              <a:t>some of it</a:t>
            </a:r>
            <a:r>
              <a:rPr lang="en-GB" b="0" i="0" dirty="0">
                <a:solidFill>
                  <a:srgbClr val="4A4A4A"/>
                </a:solidFill>
                <a:effectLst/>
                <a:latin typeface="DIN Next"/>
              </a:rPr>
              <a:t>, but you would not be able to understand many key words and phrases and, as a result, be challenged to understand it. This is what is happening with a high frequency hearing loss. You can hear </a:t>
            </a:r>
            <a:r>
              <a:rPr lang="en-GB" b="0" i="1" dirty="0">
                <a:solidFill>
                  <a:srgbClr val="4A4A4A"/>
                </a:solidFill>
                <a:effectLst/>
                <a:latin typeface="DIN Next"/>
              </a:rPr>
              <a:t>part of the message,</a:t>
            </a:r>
            <a:r>
              <a:rPr lang="en-GB" b="0" i="0" dirty="0">
                <a:solidFill>
                  <a:srgbClr val="4A4A4A"/>
                </a:solidFill>
                <a:effectLst/>
                <a:latin typeface="DIN Next"/>
              </a:rPr>
              <a:t> however your high frequency loss has “erased” the key sounds or letters needed for discrimination and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B6C7E"/>
              </a:solidFill>
              <a:latin typeface="Arial" panose="020B0604020202020204" pitchFamily="34" charset="0"/>
              <a:cs typeface="Arial" panose="020B0604020202020204" pitchFamily="34" charset="0"/>
            </a:endParaRPr>
          </a:p>
          <a:p>
            <a:r>
              <a:rPr lang="en-GB" sz="1200" dirty="0">
                <a:solidFill>
                  <a:srgbClr val="4B6C7E"/>
                </a:solidFill>
                <a:latin typeface="Arial"/>
                <a:cs typeface="Arial"/>
              </a:rPr>
              <a:t>Michael's main area of expertise is in the hearing loss sector, as he is deaf himself. He supports assessors in finding the right solutions to reduce communication barriers for people who are Deaf or who have hearing loss, as well as carrying out assessments himself in both the workplace and educational facilities.</a:t>
            </a:r>
            <a:endParaRPr lang="en-GB" sz="1200" dirty="0">
              <a:latin typeface="Arial"/>
              <a:ea typeface="+mn-lt"/>
              <a:cs typeface="Arial"/>
            </a:endParaRPr>
          </a:p>
        </p:txBody>
      </p:sp>
      <p:sp>
        <p:nvSpPr>
          <p:cNvPr id="4" name="Slide Number Placeholder 3"/>
          <p:cNvSpPr>
            <a:spLocks noGrp="1"/>
          </p:cNvSpPr>
          <p:nvPr>
            <p:ph type="sldNum" sz="quarter" idx="5"/>
          </p:nvPr>
        </p:nvSpPr>
        <p:spPr/>
        <p:txBody>
          <a:bodyPr/>
          <a:lstStyle/>
          <a:p>
            <a:fld id="{0A4A0831-0CB7-9848-89D2-EF1DBD9B7483}" type="slidenum">
              <a:rPr lang="en-GB" smtClean="0"/>
              <a:t>4</a:t>
            </a:fld>
            <a:endParaRPr lang="en-GB"/>
          </a:p>
        </p:txBody>
      </p:sp>
    </p:spTree>
    <p:extLst>
      <p:ext uri="{BB962C8B-B14F-4D97-AF65-F5344CB8AC3E}">
        <p14:creationId xmlns:p14="http://schemas.microsoft.com/office/powerpoint/2010/main" val="144194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676767"/>
              </a:solidFill>
              <a:effectLst/>
              <a:latin typeface="Open Sans" panose="020B0606030504020204" pitchFamily="34" charset="0"/>
            </a:endParaRPr>
          </a:p>
          <a:p>
            <a:pPr algn="l"/>
            <a:endParaRPr lang="en-GB" b="0" i="0" dirty="0">
              <a:solidFill>
                <a:srgbClr val="676767"/>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76767"/>
                </a:solidFill>
                <a:effectLst/>
                <a:latin typeface="Open Sans" panose="020B0606030504020204" pitchFamily="34" charset="0"/>
              </a:rPr>
              <a:t>what does Deaf mean? Is it someone who unable to hear or partially unable to hear? that ‘s the term in the dictionary, so it not clearly defined for those with hearing loss. Not everyone likes to be labelled Deaf, from experience most people would be happy with saying "have a hearing loss" which would come under the term of hard of hearing “not able to hear well” meaning born with hearing loss or later in life where they have trouble fully understanding what is being heard. While Deaf is identified with someone who </a:t>
            </a:r>
            <a:r>
              <a:rPr lang="en-GB" baseline="0" dirty="0"/>
              <a:t>are most likely born with no hearing or loss their hearing as an infant. the capital ‘D’ is usually recognised as part of a culture identity within the Deaf community, they mostly use sign language to communicate and take pride in their visual language with little or no access to English and do not wear hearing aids.</a:t>
            </a:r>
          </a:p>
          <a:p>
            <a:pPr algn="l"/>
            <a:r>
              <a:rPr lang="en-GB" b="0" i="0" dirty="0">
                <a:solidFill>
                  <a:srgbClr val="676767"/>
                </a:solidFill>
                <a:effectLst/>
                <a:latin typeface="Open Sans" panose="020B0606030504020204" pitchFamily="34" charset="0"/>
              </a:rPr>
              <a:t> </a:t>
            </a:r>
          </a:p>
          <a:p>
            <a:pPr algn="l"/>
            <a:r>
              <a:rPr lang="en-GB" b="0" i="0" dirty="0">
                <a:solidFill>
                  <a:srgbClr val="676767"/>
                </a:solidFill>
                <a:effectLst/>
                <a:latin typeface="Open Sans" panose="020B0606030504020204" pitchFamily="34" charset="0"/>
              </a:rPr>
              <a:t>BSL is British Sign Language, in short This is a language in its own right with grammar structure, syntax and words that is not related to spoken/written language therefore not following the same structural sentences of English because how do you communicate if you're unable to hear?</a:t>
            </a:r>
          </a:p>
          <a:p>
            <a:pPr algn="l"/>
            <a:endParaRPr lang="en-GB" b="0" i="0" dirty="0">
              <a:solidFill>
                <a:srgbClr val="676767"/>
              </a:solidFill>
              <a:effectLst/>
              <a:latin typeface="Open Sans" panose="020B0606030504020204" pitchFamily="34" charset="0"/>
            </a:endParaRPr>
          </a:p>
          <a:p>
            <a:pPr algn="l"/>
            <a:r>
              <a:rPr lang="en-GB" b="0" i="0" dirty="0">
                <a:solidFill>
                  <a:srgbClr val="676767"/>
                </a:solidFill>
                <a:effectLst/>
                <a:latin typeface="Open Sans" panose="020B0606030504020204" pitchFamily="34" charset="0"/>
              </a:rPr>
              <a:t>To show you want I mean, </a:t>
            </a:r>
          </a:p>
          <a:p>
            <a:endParaRPr lang="en-GB" b="0" dirty="0"/>
          </a:p>
        </p:txBody>
      </p:sp>
      <p:sp>
        <p:nvSpPr>
          <p:cNvPr id="4" name="Slide Number Placeholder 3"/>
          <p:cNvSpPr>
            <a:spLocks noGrp="1"/>
          </p:cNvSpPr>
          <p:nvPr>
            <p:ph type="sldNum" sz="quarter" idx="5"/>
          </p:nvPr>
        </p:nvSpPr>
        <p:spPr/>
        <p:txBody>
          <a:bodyPr/>
          <a:lstStyle/>
          <a:p>
            <a:fld id="{0A4A0831-0CB7-9848-89D2-EF1DBD9B7483}" type="slidenum">
              <a:rPr lang="en-GB" smtClean="0"/>
              <a:t>5</a:t>
            </a:fld>
            <a:endParaRPr lang="en-GB"/>
          </a:p>
        </p:txBody>
      </p:sp>
    </p:spTree>
    <p:extLst>
      <p:ext uri="{BB962C8B-B14F-4D97-AF65-F5344CB8AC3E}">
        <p14:creationId xmlns:p14="http://schemas.microsoft.com/office/powerpoint/2010/main" val="37283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sample of British sign language structure and what it would look like from English to BSL.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you can see in the first sample, “</a:t>
            </a:r>
            <a:r>
              <a:rPr lang="en-GB" dirty="0">
                <a:solidFill>
                  <a:srgbClr val="454851"/>
                </a:solidFill>
                <a:latin typeface="Lato" panose="020F0502020204030203" pitchFamily="34" charset="0"/>
                <a:cs typeface="Lato" panose="020F0502020204030203" pitchFamily="34" charset="0"/>
              </a:rPr>
              <a:t>Why was the black cat climbing the tree in your garden yesterday?” Which is what we normally say, however in sign language using hand and body language with factual expression this would be “Yesterday your garden tree black cat climb why?”.  As you can see the Why statement is at the end of the sign language 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454851"/>
                </a:solidFill>
                <a:latin typeface="Lato" panose="020F0502020204030203" pitchFamily="34" charset="0"/>
                <a:cs typeface="Lato" panose="020F0502020204030203" pitchFamily="34" charset="0"/>
              </a:rPr>
              <a:t>Here is another sample, “My Grandma is from France, but my Grandad is from Canada, and they met in Paris.” in spoken English and this one would be signed in BSL as “My Grandma from where? France. My Grandad from where? Canada. Both meet where? Paris.” I hope that give you some idea how Deaf people communicate in sign language.</a:t>
            </a:r>
          </a:p>
          <a:p>
            <a:endParaRPr lang="en-GB" b="0" dirty="0"/>
          </a:p>
        </p:txBody>
      </p:sp>
      <p:sp>
        <p:nvSpPr>
          <p:cNvPr id="4" name="Slide Number Placeholder 3"/>
          <p:cNvSpPr>
            <a:spLocks noGrp="1"/>
          </p:cNvSpPr>
          <p:nvPr>
            <p:ph type="sldNum" sz="quarter" idx="5"/>
          </p:nvPr>
        </p:nvSpPr>
        <p:spPr/>
        <p:txBody>
          <a:bodyPr/>
          <a:lstStyle/>
          <a:p>
            <a:fld id="{0A4A0831-0CB7-9848-89D2-EF1DBD9B7483}" type="slidenum">
              <a:rPr lang="en-GB" smtClean="0"/>
              <a:t>6</a:t>
            </a:fld>
            <a:endParaRPr lang="en-GB"/>
          </a:p>
        </p:txBody>
      </p:sp>
    </p:spTree>
    <p:extLst>
      <p:ext uri="{BB962C8B-B14F-4D97-AF65-F5344CB8AC3E}">
        <p14:creationId xmlns:p14="http://schemas.microsoft.com/office/powerpoint/2010/main" val="322314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Before giving a couple of samples for communication strategies, t</a:t>
            </a:r>
            <a:r>
              <a:rPr lang="en-GB" sz="1200" dirty="0">
                <a:solidFill>
                  <a:srgbClr val="050402"/>
                </a:solidFill>
                <a:effectLst/>
                <a:latin typeface="Verdana" panose="020B0604030504040204" pitchFamily="34" charset="0"/>
                <a:ea typeface="Times New Roman" panose="02020603050405020304" pitchFamily="18" charset="0"/>
              </a:rPr>
              <a:t>he sound of your voice signals the start of an interaction. However, if someone is reliant on facial expressions and lipreading to communicate or mishear, they will be on the back footing and when they turn around you’re already in mid-sentence. So it good practise to have their attention before engaging. You might be wondering how do I do that?, ask them, we’re all different, some don’t mind being tap on shoulder or have hand wave in front of them. I like people knocking on the desk to get my attention as it a low heavy tone and loud, and I can feel it too and it doesn’t make me jump when you’re seeking up behind me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B6C7E"/>
                </a:solidFill>
                <a:latin typeface="Arial" panose="020B0604020202020204" pitchFamily="34" charset="0"/>
                <a:cs typeface="Arial" panose="020B0604020202020204" pitchFamily="34" charset="0"/>
              </a:rPr>
              <a:t>Muting the mic during conference calls helps to remove unwanted background noise because someone with hearing difficulties, especially with hearing aids, can’t discriminate speech from noise and will completely mishear lots of words. I’ve heard dogs barking, people drinking, eating food or typing away on keyboard and that muffs the speech which can be frustrating for those that trying to listen.</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We all like to talk in groups, whether that meeting in the office or on conference call, it helps in one person is speaking at a time to avoid overlapping. </a:t>
            </a:r>
            <a:r>
              <a:rPr lang="en-GB" sz="1200" dirty="0">
                <a:effectLst/>
                <a:latin typeface="Arial" panose="020B0604020202020204" pitchFamily="34" charset="0"/>
                <a:ea typeface="Calibri" panose="020F0502020204030204" pitchFamily="34" charset="0"/>
                <a:cs typeface="Times New Roman" panose="02020603050405020304" pitchFamily="18" charset="0"/>
              </a:rPr>
              <a:t>This can also help make sure captions are more accurate or interpreters when signing to the Deaf person/people if they are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During video conference call, meeting in office or having a conversation in person ensure the room has good lighting, with no faces in shadow – poor lit rooms or light bulb behind would cause people to struggle when trying to lipread as well as trying to listen. It’s the same with sunlight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There is so much to cover on Deaf Awareness, such as lipreading, tinnitus, role of interpreters, how technology benefit people with hearing loss and condition related hearing loss like </a:t>
            </a:r>
            <a:r>
              <a:rPr lang="en-GB" sz="1200" b="1" dirty="0">
                <a:solidFill>
                  <a:srgbClr val="385C72"/>
                </a:solidFill>
                <a:latin typeface="Lato" panose="020F0502020204030203" pitchFamily="34" charset="0"/>
                <a:cs typeface="Lato" panose="020F0502020204030203" pitchFamily="34" charset="0"/>
              </a:rPr>
              <a:t>Manière's diseases</a:t>
            </a:r>
            <a:r>
              <a:rPr lang="en-GB" sz="1200" dirty="0">
                <a:effectLst/>
                <a:latin typeface="Arial" panose="020B0604020202020204" pitchFamily="34" charset="0"/>
                <a:ea typeface="Calibri" panose="020F0502020204030204" pitchFamily="34" charset="0"/>
                <a:cs typeface="Times New Roman" panose="02020603050405020304" pitchFamily="18" charset="0"/>
              </a:rPr>
              <a:t>. These session can be tailored around the employee who is deaf cos not everyone use sign language or born with a hearing loss but happened suddenly, therefore everyone has different level of communication skills and how it can impact their wellbeing because most people don’t know what it feel like without asking or having a deaf awareness session.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dirty="0"/>
          </a:p>
        </p:txBody>
      </p:sp>
      <p:sp>
        <p:nvSpPr>
          <p:cNvPr id="4" name="Slide Number Placeholder 3"/>
          <p:cNvSpPr>
            <a:spLocks noGrp="1"/>
          </p:cNvSpPr>
          <p:nvPr>
            <p:ph type="sldNum" sz="quarter" idx="5"/>
          </p:nvPr>
        </p:nvSpPr>
        <p:spPr/>
        <p:txBody>
          <a:bodyPr/>
          <a:lstStyle/>
          <a:p>
            <a:fld id="{0A4A0831-0CB7-9848-89D2-EF1DBD9B7483}" type="slidenum">
              <a:rPr lang="en-GB" smtClean="0"/>
              <a:t>7</a:t>
            </a:fld>
            <a:endParaRPr lang="en-GB"/>
          </a:p>
        </p:txBody>
      </p:sp>
    </p:spTree>
    <p:extLst>
      <p:ext uri="{BB962C8B-B14F-4D97-AF65-F5344CB8AC3E}">
        <p14:creationId xmlns:p14="http://schemas.microsoft.com/office/powerpoint/2010/main" val="147795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Thought be good to touch on the hearing care a little bit because we do live in a very noisy environment now compare to 20 years ago, hardly anybody was using mobile phones or listening to music via headphones or earphones and today we’re consistently hearing everything, music, TV, Traffic, shopping centre, coffee shops, factory floors, call centres. </a:t>
            </a:r>
          </a:p>
          <a:p>
            <a:endParaRPr lang="en-GB" b="0" dirty="0"/>
          </a:p>
          <a:p>
            <a:r>
              <a:rPr lang="en-GB" b="0" dirty="0"/>
              <a:t>we’re all exposed to sound from everywhere and </a:t>
            </a:r>
            <a:r>
              <a:rPr lang="en-GB" sz="1200" b="0" dirty="0">
                <a:effectLst/>
                <a:latin typeface="Calibri" panose="020F0502020204030204" pitchFamily="34" charset="0"/>
                <a:cs typeface="Times New Roman" panose="02020603050405020304" pitchFamily="18" charset="0"/>
              </a:rPr>
              <a:t>y</a:t>
            </a:r>
            <a:r>
              <a:rPr lang="en-GB" sz="1200" dirty="0">
                <a:effectLst/>
                <a:latin typeface="Calibri" panose="020F0502020204030204" pitchFamily="34" charset="0"/>
                <a:ea typeface="Calibri" panose="020F0502020204030204" pitchFamily="34" charset="0"/>
                <a:cs typeface="Times New Roman" panose="02020603050405020304" pitchFamily="18" charset="0"/>
              </a:rPr>
              <a:t>ou might think or say, “oh my hearing is fine”, but what about in 15-20 years time? It’s been known that as you get older people start to lose some of their hearing, a lot of this is age related, however there are job roles out there that could have a potential impact and how much sound exposure people experience each day over the years, such as machines in the factories, bartenders or flight crews but they would usually have some form of ear protection. Like when going to music festivals, you would wear ear plugs would you?</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b="0" i="0" dirty="0">
                <a:solidFill>
                  <a:srgbClr val="212B32"/>
                </a:solidFill>
                <a:effectLst/>
                <a:latin typeface="Frutiger W01"/>
              </a:rPr>
              <a:t>Government research has suggested that 85 decibels is the threshold limit when exposed to sound/noise for up to 8 hours a day and for every additional 3dB increase, sound levels double. So for example, if you were listening to phone calls, music or were in a noisy environment that was registering sound output at 88dB, then that exposure would be reduced to 4 hours a day.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A0831-0CB7-9848-89D2-EF1DBD9B74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464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212B32"/>
                </a:solidFill>
                <a:effectLst/>
                <a:latin typeface="Frutiger W01"/>
                <a:ea typeface="Calibri" panose="020F0502020204030204" pitchFamily="34" charset="0"/>
                <a:cs typeface="Times New Roman" panose="02020603050405020304" pitchFamily="18" charset="0"/>
              </a:rPr>
              <a:t>I’m conscious of time, so I’ll be very brief on this chart here, you can see normal conversation in quiet room is around 60db but if you went to a rock concert with sound output registered at 110db, </a:t>
            </a:r>
            <a:r>
              <a:rPr lang="en-GB" dirty="0"/>
              <a:t>it is important to note that most people would be wearing earplugs because without them your ears can only handle this level of noise for less than 2 minutes.  Music is the second biggest cause of hearing loss, while aging is top of the list, this is known as noise induced hearing loss and you wouldn’t know the affects until years later.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A0831-0CB7-9848-89D2-EF1DBD9B74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71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D06B0D-3CBF-384E-8331-376C4D26D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781170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5328-08F5-BA4D-B8B0-C726DF10413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A726551-B08B-1347-9E1B-7B45578981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95D5EE-8AF7-5846-AD17-78880783DD03}"/>
              </a:ext>
            </a:extLst>
          </p:cNvPr>
          <p:cNvSpPr>
            <a:spLocks noGrp="1"/>
          </p:cNvSpPr>
          <p:nvPr>
            <p:ph type="dt" sz="half" idx="10"/>
          </p:nvPr>
        </p:nvSpPr>
        <p:spPr/>
        <p:txBody>
          <a:bodyPr/>
          <a:lstStyle/>
          <a:p>
            <a:fld id="{B5941CEF-25F1-0E4E-884D-D78452A6F369}" type="datetimeFigureOut">
              <a:rPr lang="en-GB" smtClean="0"/>
              <a:t>01/07/2021</a:t>
            </a:fld>
            <a:endParaRPr lang="en-GB"/>
          </a:p>
        </p:txBody>
      </p:sp>
      <p:sp>
        <p:nvSpPr>
          <p:cNvPr id="5" name="Footer Placeholder 4">
            <a:extLst>
              <a:ext uri="{FF2B5EF4-FFF2-40B4-BE49-F238E27FC236}">
                <a16:creationId xmlns:a16="http://schemas.microsoft.com/office/drawing/2014/main" id="{117F153C-EBF8-8542-98AA-277901EC3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A67AD-E129-3F48-AD3A-971BC213ED2B}"/>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101295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2B60F-CAE6-0142-B3D5-6EF99B8274A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19A70AC-D26F-B143-ABDB-0A73BE2FC3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15F050-33C0-7F46-ADAB-F85C2237AF2F}"/>
              </a:ext>
            </a:extLst>
          </p:cNvPr>
          <p:cNvSpPr>
            <a:spLocks noGrp="1"/>
          </p:cNvSpPr>
          <p:nvPr>
            <p:ph type="dt" sz="half" idx="10"/>
          </p:nvPr>
        </p:nvSpPr>
        <p:spPr/>
        <p:txBody>
          <a:bodyPr/>
          <a:lstStyle/>
          <a:p>
            <a:fld id="{B5941CEF-25F1-0E4E-884D-D78452A6F369}" type="datetimeFigureOut">
              <a:rPr lang="en-GB" smtClean="0"/>
              <a:t>01/07/2021</a:t>
            </a:fld>
            <a:endParaRPr lang="en-GB"/>
          </a:p>
        </p:txBody>
      </p:sp>
      <p:sp>
        <p:nvSpPr>
          <p:cNvPr id="5" name="Footer Placeholder 4">
            <a:extLst>
              <a:ext uri="{FF2B5EF4-FFF2-40B4-BE49-F238E27FC236}">
                <a16:creationId xmlns:a16="http://schemas.microsoft.com/office/drawing/2014/main" id="{7D177F1E-46CC-5C46-8FF9-3D5CFABFDD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9F17D4-C276-9C40-85E2-B2141974E683}"/>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209265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Ref idx="1001">
        <a:schemeClr val="bg1"/>
      </p:bgRef>
    </p:bg>
    <p:spTree>
      <p:nvGrpSpPr>
        <p:cNvPr id="1" name=""/>
        <p:cNvGrpSpPr/>
        <p:nvPr/>
      </p:nvGrpSpPr>
      <p:grpSpPr>
        <a:xfrm>
          <a:off x="0" y="0"/>
          <a:ext cx="0" cy="0"/>
          <a:chOff x="0" y="0"/>
          <a:chExt cx="0" cy="0"/>
        </a:xfrm>
      </p:grpSpPr>
      <p:sp>
        <p:nvSpPr>
          <p:cNvPr id="13" name="Classification"/>
          <p:cNvSpPr txBox="1"/>
          <p:nvPr userDrawn="1"/>
        </p:nvSpPr>
        <p:spPr>
          <a:xfrm>
            <a:off x="287927"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713" b="0"/>
              <a:t>PUBLIC</a:t>
            </a:r>
          </a:p>
        </p:txBody>
      </p:sp>
      <p:sp>
        <p:nvSpPr>
          <p:cNvPr id="19" name="Speaker"/>
          <p:cNvSpPr>
            <a:spLocks noGrp="1"/>
          </p:cNvSpPr>
          <p:nvPr userDrawn="1">
            <p:ph type="subTitle" idx="1" hasCustomPrompt="1"/>
          </p:nvPr>
        </p:nvSpPr>
        <p:spPr bwMode="black">
          <a:xfrm>
            <a:off x="287928" y="5130490"/>
            <a:ext cx="10896336" cy="430886"/>
          </a:xfrm>
        </p:spPr>
        <p:txBody>
          <a:bodyPr wrap="square" anchor="t" anchorCtr="0">
            <a:noAutofit/>
          </a:bodyPr>
          <a:lstStyle>
            <a:lvl1pPr marL="0" marR="0" indent="0" algn="l" defTabSz="862451" rtl="0" eaLnBrk="1" fontAlgn="auto" latinLnBrk="0" hangingPunct="1">
              <a:lnSpc>
                <a:spcPct val="100000"/>
              </a:lnSpc>
              <a:spcBef>
                <a:spcPts val="0"/>
              </a:spcBef>
              <a:spcAft>
                <a:spcPts val="0"/>
              </a:spcAft>
              <a:buClr>
                <a:schemeClr val="accent1"/>
              </a:buClr>
              <a:buSzPct val="80000"/>
              <a:buFontTx/>
              <a:buNone/>
              <a:tabLst/>
              <a:defRPr sz="1110" b="0" baseline="0">
                <a:solidFill>
                  <a:schemeClr val="tx1"/>
                </a:solidFill>
              </a:defRPr>
            </a:lvl1pPr>
            <a:lvl2pPr marL="431225" indent="0" algn="ctr">
              <a:buNone/>
              <a:defRPr>
                <a:solidFill>
                  <a:schemeClr val="tx1">
                    <a:tint val="75000"/>
                  </a:schemeClr>
                </a:solidFill>
              </a:defRPr>
            </a:lvl2pPr>
            <a:lvl3pPr marL="862451" indent="0" algn="ctr">
              <a:buNone/>
              <a:defRPr>
                <a:solidFill>
                  <a:schemeClr val="tx1">
                    <a:tint val="75000"/>
                  </a:schemeClr>
                </a:solidFill>
              </a:defRPr>
            </a:lvl3pPr>
            <a:lvl4pPr marL="1293675" indent="0" algn="ctr">
              <a:buNone/>
              <a:defRPr>
                <a:solidFill>
                  <a:schemeClr val="tx1">
                    <a:tint val="75000"/>
                  </a:schemeClr>
                </a:solidFill>
              </a:defRPr>
            </a:lvl4pPr>
            <a:lvl5pPr marL="1724901" indent="0" algn="ctr">
              <a:buNone/>
              <a:defRPr>
                <a:solidFill>
                  <a:schemeClr val="tx1">
                    <a:tint val="75000"/>
                  </a:schemeClr>
                </a:solidFill>
              </a:defRPr>
            </a:lvl5pPr>
            <a:lvl6pPr marL="2156126" indent="0" algn="ctr">
              <a:buNone/>
              <a:defRPr>
                <a:solidFill>
                  <a:schemeClr val="tx1">
                    <a:tint val="75000"/>
                  </a:schemeClr>
                </a:solidFill>
              </a:defRPr>
            </a:lvl6pPr>
            <a:lvl7pPr marL="2587351" indent="0" algn="ctr">
              <a:buNone/>
              <a:defRPr>
                <a:solidFill>
                  <a:schemeClr val="tx1">
                    <a:tint val="75000"/>
                  </a:schemeClr>
                </a:solidFill>
              </a:defRPr>
            </a:lvl7pPr>
            <a:lvl8pPr marL="3018577" indent="0" algn="ctr">
              <a:buNone/>
              <a:defRPr>
                <a:solidFill>
                  <a:schemeClr val="tx1">
                    <a:tint val="75000"/>
                  </a:schemeClr>
                </a:solidFill>
              </a:defRPr>
            </a:lvl8pPr>
            <a:lvl9pPr marL="3449802" indent="0" algn="ctr">
              <a:buNone/>
              <a:defRPr>
                <a:solidFill>
                  <a:schemeClr val="tx1">
                    <a:tint val="75000"/>
                  </a:schemeClr>
                </a:solidFill>
              </a:defRPr>
            </a:lvl9pPr>
          </a:lstStyle>
          <a:p>
            <a:r>
              <a:rPr lang="en-US"/>
              <a:t>Speaker’s Name, SAP</a:t>
            </a:r>
          </a:p>
          <a:p>
            <a:pPr marL="0" marR="0" lvl="0" indent="0" algn="l" defTabSz="86245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3" name="Title"/>
          <p:cNvSpPr>
            <a:spLocks noGrp="1"/>
          </p:cNvSpPr>
          <p:nvPr>
            <p:ph type="title" hasCustomPrompt="1"/>
          </p:nvPr>
        </p:nvSpPr>
        <p:spPr>
          <a:xfrm>
            <a:off x="287928" y="4024430"/>
            <a:ext cx="10896336" cy="997196"/>
          </a:xfrm>
        </p:spPr>
        <p:txBody>
          <a:bodyPr vert="horz" wrap="square" lIns="0" tIns="0" rIns="0" bIns="0" rtlCol="0">
            <a:noAutofit/>
          </a:bodyPr>
          <a:lstStyle>
            <a:lvl1pPr>
              <a:lnSpc>
                <a:spcPct val="90000"/>
              </a:lnSpc>
              <a:defRPr lang="de-DE" sz="2853"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1185887" cy="3430005"/>
          </a:xfrm>
          <a:solidFill>
            <a:schemeClr val="tx2">
              <a:alpha val="70000"/>
            </a:schemeClr>
          </a:solidFill>
        </p:spPr>
        <p:txBody>
          <a:bodyPr tIns="504000"/>
          <a:lstStyle>
            <a:lvl1pPr algn="ctr">
              <a:defRPr sz="1268">
                <a:solidFill>
                  <a:schemeClr val="tx1"/>
                </a:solidFill>
              </a:defRPr>
            </a:lvl1pPr>
          </a:lstStyle>
          <a:p>
            <a:r>
              <a:rPr lang="en-US"/>
              <a:t>Click to insert title image</a:t>
            </a:r>
          </a:p>
        </p:txBody>
      </p:sp>
      <p:grpSp>
        <p:nvGrpSpPr>
          <p:cNvPr id="2" name="Hero Motion Band" descr="Three rectangles on the roght side of the image&#10;1. SAP Gold 60%&#10;2. SAP Gold 30%&#10;3. SAP Gold" title="Hero Motion Band"/>
          <p:cNvGrpSpPr/>
          <p:nvPr userDrawn="1"/>
        </p:nvGrpSpPr>
        <p:grpSpPr>
          <a:xfrm>
            <a:off x="9168785" y="0"/>
            <a:ext cx="3023215" cy="3430005"/>
            <a:chOff x="9171173" y="0"/>
            <a:chExt cx="3024002" cy="3430006"/>
          </a:xfrm>
        </p:grpSpPr>
        <p:sp>
          <p:nvSpPr>
            <p:cNvPr id="17" name="Rectangle SAP Gold"/>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pic>
        <p:nvPicPr>
          <p:cNvPr id="12"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21110913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0615">
          <p15:clr>
            <a:srgbClr val="FBAE40"/>
          </p15:clr>
        </p15:guide>
        <p15:guide id="2" orient="horz" pos="5836">
          <p15:clr>
            <a:srgbClr val="FBAE40"/>
          </p15:clr>
        </p15:guide>
        <p15:guide id="3" orient="horz" pos="3044">
          <p15:clr>
            <a:srgbClr val="FBAE40"/>
          </p15:clr>
        </p15:guide>
        <p15:guide id="4" pos="256">
          <p15:clr>
            <a:srgbClr val="FBAE40"/>
          </p15:clr>
        </p15:guide>
        <p15:guide id="5" orient="horz" pos="3569">
          <p15:clr>
            <a:srgbClr val="FBAE40"/>
          </p15:clr>
        </p15:guide>
        <p15:guide id="6" orient="horz" pos="4456">
          <p15:clr>
            <a:srgbClr val="FBAE40"/>
          </p15:clr>
        </p15:guide>
        <p15:guide id="7" orient="horz" pos="4552">
          <p15:clr>
            <a:srgbClr val="FBAE40"/>
          </p15:clr>
        </p15:guide>
        <p15:guide id="8" orient="horz" pos="4935">
          <p15:clr>
            <a:srgbClr val="FBAE40"/>
          </p15:clr>
        </p15:guide>
        <p15:guide id="9" pos="997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p:bg>
      <p:bgRef idx="1001">
        <a:schemeClr val="bg1"/>
      </p:bgRef>
    </p:bg>
    <p:spTree>
      <p:nvGrpSpPr>
        <p:cNvPr id="1" name=""/>
        <p:cNvGrpSpPr/>
        <p:nvPr/>
      </p:nvGrpSpPr>
      <p:grpSpPr>
        <a:xfrm>
          <a:off x="0" y="0"/>
          <a:ext cx="0" cy="0"/>
          <a:chOff x="0" y="0"/>
          <a:chExt cx="0" cy="0"/>
        </a:xfrm>
      </p:grpSpPr>
      <p:sp>
        <p:nvSpPr>
          <p:cNvPr id="13" name="Classification"/>
          <p:cNvSpPr txBox="1"/>
          <p:nvPr userDrawn="1"/>
        </p:nvSpPr>
        <p:spPr>
          <a:xfrm>
            <a:off x="287927"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713" b="0"/>
              <a:t>PUBLIC</a:t>
            </a:r>
          </a:p>
        </p:txBody>
      </p:sp>
      <p:sp>
        <p:nvSpPr>
          <p:cNvPr id="19" name="Speaker"/>
          <p:cNvSpPr>
            <a:spLocks noGrp="1"/>
          </p:cNvSpPr>
          <p:nvPr userDrawn="1">
            <p:ph type="subTitle" idx="1" hasCustomPrompt="1"/>
          </p:nvPr>
        </p:nvSpPr>
        <p:spPr bwMode="black">
          <a:xfrm>
            <a:off x="287926" y="5130490"/>
            <a:ext cx="10897962" cy="430886"/>
          </a:xfrm>
        </p:spPr>
        <p:txBody>
          <a:bodyPr wrap="square" anchor="t" anchorCtr="0">
            <a:noAutofit/>
          </a:bodyPr>
          <a:lstStyle>
            <a:lvl1pPr marL="0" marR="0" indent="0" algn="l" defTabSz="862451" rtl="0" eaLnBrk="1" fontAlgn="auto" latinLnBrk="0" hangingPunct="1">
              <a:lnSpc>
                <a:spcPct val="100000"/>
              </a:lnSpc>
              <a:spcBef>
                <a:spcPts val="0"/>
              </a:spcBef>
              <a:spcAft>
                <a:spcPts val="0"/>
              </a:spcAft>
              <a:buClr>
                <a:schemeClr val="accent1"/>
              </a:buClr>
              <a:buSzPct val="80000"/>
              <a:buFontTx/>
              <a:buNone/>
              <a:tabLst/>
              <a:defRPr sz="1110" b="0" baseline="0">
                <a:solidFill>
                  <a:schemeClr val="tx1"/>
                </a:solidFill>
              </a:defRPr>
            </a:lvl1pPr>
            <a:lvl2pPr marL="431225" indent="0" algn="ctr">
              <a:buNone/>
              <a:defRPr>
                <a:solidFill>
                  <a:schemeClr val="tx1">
                    <a:tint val="75000"/>
                  </a:schemeClr>
                </a:solidFill>
              </a:defRPr>
            </a:lvl2pPr>
            <a:lvl3pPr marL="862451" indent="0" algn="ctr">
              <a:buNone/>
              <a:defRPr>
                <a:solidFill>
                  <a:schemeClr val="tx1">
                    <a:tint val="75000"/>
                  </a:schemeClr>
                </a:solidFill>
              </a:defRPr>
            </a:lvl3pPr>
            <a:lvl4pPr marL="1293675" indent="0" algn="ctr">
              <a:buNone/>
              <a:defRPr>
                <a:solidFill>
                  <a:schemeClr val="tx1">
                    <a:tint val="75000"/>
                  </a:schemeClr>
                </a:solidFill>
              </a:defRPr>
            </a:lvl4pPr>
            <a:lvl5pPr marL="1724901" indent="0" algn="ctr">
              <a:buNone/>
              <a:defRPr>
                <a:solidFill>
                  <a:schemeClr val="tx1">
                    <a:tint val="75000"/>
                  </a:schemeClr>
                </a:solidFill>
              </a:defRPr>
            </a:lvl5pPr>
            <a:lvl6pPr marL="2156126" indent="0" algn="ctr">
              <a:buNone/>
              <a:defRPr>
                <a:solidFill>
                  <a:schemeClr val="tx1">
                    <a:tint val="75000"/>
                  </a:schemeClr>
                </a:solidFill>
              </a:defRPr>
            </a:lvl6pPr>
            <a:lvl7pPr marL="2587351" indent="0" algn="ctr">
              <a:buNone/>
              <a:defRPr>
                <a:solidFill>
                  <a:schemeClr val="tx1">
                    <a:tint val="75000"/>
                  </a:schemeClr>
                </a:solidFill>
              </a:defRPr>
            </a:lvl7pPr>
            <a:lvl8pPr marL="3018577" indent="0" algn="ctr">
              <a:buNone/>
              <a:defRPr>
                <a:solidFill>
                  <a:schemeClr val="tx1">
                    <a:tint val="75000"/>
                  </a:schemeClr>
                </a:solidFill>
              </a:defRPr>
            </a:lvl8pPr>
            <a:lvl9pPr marL="3449802" indent="0" algn="ctr">
              <a:buNone/>
              <a:defRPr>
                <a:solidFill>
                  <a:schemeClr val="tx1">
                    <a:tint val="75000"/>
                  </a:schemeClr>
                </a:solidFill>
              </a:defRPr>
            </a:lvl9pPr>
          </a:lstStyle>
          <a:p>
            <a:r>
              <a:rPr lang="en-US"/>
              <a:t>Speaker’s Name, SAP</a:t>
            </a:r>
          </a:p>
          <a:p>
            <a:pPr marL="0" marR="0" lvl="0" indent="0" algn="l" defTabSz="86245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3" name="Title 2"/>
          <p:cNvSpPr>
            <a:spLocks noGrp="1"/>
          </p:cNvSpPr>
          <p:nvPr>
            <p:ph type="title" hasCustomPrompt="1"/>
          </p:nvPr>
        </p:nvSpPr>
        <p:spPr>
          <a:xfrm>
            <a:off x="287926" y="4024430"/>
            <a:ext cx="10897962" cy="997196"/>
          </a:xfrm>
        </p:spPr>
        <p:txBody>
          <a:bodyPr>
            <a:noAutofit/>
          </a:bodyPr>
          <a:lstStyle>
            <a:lvl1pPr>
              <a:lnSpc>
                <a:spcPct val="90000"/>
              </a:lnSpc>
              <a:defRPr sz="2853"/>
            </a:lvl1pPr>
          </a:lstStyle>
          <a:p>
            <a:pPr fontAlgn="base">
              <a:spcBef>
                <a:spcPct val="50000"/>
              </a:spcBef>
              <a:spcAft>
                <a:spcPct val="0"/>
              </a:spcAft>
              <a:buClr>
                <a:srgbClr val="F0AB00"/>
              </a:buClr>
              <a:buSzPct val="80000"/>
            </a:pPr>
            <a:r>
              <a:rPr lang="en-US" sz="2853"/>
              <a:t>Presentation Title </a:t>
            </a:r>
            <a:br>
              <a:rPr lang="en-US" sz="2853"/>
            </a:br>
            <a:r>
              <a:rPr lang="en-US" sz="2853"/>
              <a:t>Goes Here and Here.</a:t>
            </a:r>
            <a:endParaRPr lang="de-DE" sz="2853" kern="0" err="1">
              <a:ea typeface="Arial Unicode MS" pitchFamily="34" charset="-128"/>
              <a:cs typeface="Arial Unicode MS" pitchFamily="34" charset="-128"/>
            </a:endParaRPr>
          </a:p>
        </p:txBody>
      </p:sp>
      <p:sp>
        <p:nvSpPr>
          <p:cNvPr id="5" name="Title image (illustration scene art)"/>
          <p:cNvSpPr>
            <a:spLocks noGrp="1"/>
          </p:cNvSpPr>
          <p:nvPr>
            <p:ph type="pic" sz="quarter" idx="12" hasCustomPrompt="1"/>
          </p:nvPr>
        </p:nvSpPr>
        <p:spPr>
          <a:xfrm>
            <a:off x="1" y="0"/>
            <a:ext cx="12192000" cy="3430005"/>
          </a:xfrm>
          <a:noFill/>
        </p:spPr>
        <p:txBody>
          <a:bodyPr tIns="504000"/>
          <a:lstStyle>
            <a:lvl1pPr algn="ctr">
              <a:defRPr sz="1268">
                <a:solidFill>
                  <a:schemeClr val="tx1"/>
                </a:solidFill>
              </a:defRPr>
            </a:lvl1pPr>
          </a:lstStyle>
          <a:p>
            <a:r>
              <a:rPr lang="en-US"/>
              <a:t>Click to insert illustration</a:t>
            </a:r>
          </a:p>
        </p:txBody>
      </p:sp>
      <p:pic>
        <p:nvPicPr>
          <p:cNvPr id="7"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35451533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41">
          <p15:clr>
            <a:srgbClr val="FBAE40"/>
          </p15:clr>
        </p15:guide>
        <p15:guide id="2" pos="256">
          <p15:clr>
            <a:srgbClr val="FBAE40"/>
          </p15:clr>
        </p15:guide>
        <p15:guide id="3" orient="horz" pos="5837">
          <p15:clr>
            <a:srgbClr val="FBAE40"/>
          </p15:clr>
        </p15:guide>
        <p15:guide id="4" orient="horz" pos="3569">
          <p15:clr>
            <a:srgbClr val="FBAE40"/>
          </p15:clr>
        </p15:guide>
        <p15:guide id="5" orient="horz" pos="4456">
          <p15:clr>
            <a:srgbClr val="FBAE40"/>
          </p15:clr>
        </p15:guide>
        <p15:guide id="6" orient="horz" pos="4554">
          <p15:clr>
            <a:srgbClr val="FBAE40"/>
          </p15:clr>
        </p15:guide>
        <p15:guide id="7" orient="horz" pos="4937">
          <p15:clr>
            <a:srgbClr val="FBAE40"/>
          </p15:clr>
        </p15:guide>
        <p15:guide id="8" pos="997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7927" y="5093867"/>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713" b="0"/>
              <a:t>PUBLIC</a:t>
            </a:r>
          </a:p>
        </p:txBody>
      </p:sp>
      <p:sp>
        <p:nvSpPr>
          <p:cNvPr id="6" name="Speaker"/>
          <p:cNvSpPr>
            <a:spLocks noGrp="1"/>
          </p:cNvSpPr>
          <p:nvPr userDrawn="1">
            <p:ph type="subTitle" idx="1" hasCustomPrompt="1"/>
          </p:nvPr>
        </p:nvSpPr>
        <p:spPr bwMode="black">
          <a:xfrm>
            <a:off x="287927" y="4268505"/>
            <a:ext cx="8592934" cy="430886"/>
          </a:xfrm>
        </p:spPr>
        <p:txBody>
          <a:bodyPr wrap="square" anchor="t" anchorCtr="0">
            <a:noAutofit/>
          </a:bodyPr>
          <a:lstStyle>
            <a:lvl1pPr marL="0" marR="0" indent="0" algn="l" defTabSz="862451" rtl="0" eaLnBrk="1" fontAlgn="auto" latinLnBrk="0" hangingPunct="1">
              <a:lnSpc>
                <a:spcPct val="100000"/>
              </a:lnSpc>
              <a:spcBef>
                <a:spcPts val="0"/>
              </a:spcBef>
              <a:spcAft>
                <a:spcPts val="0"/>
              </a:spcAft>
              <a:buClr>
                <a:schemeClr val="accent1"/>
              </a:buClr>
              <a:buSzPct val="80000"/>
              <a:buFontTx/>
              <a:buNone/>
              <a:tabLst/>
              <a:defRPr sz="1110" b="0" baseline="0">
                <a:solidFill>
                  <a:schemeClr val="tx1"/>
                </a:solidFill>
              </a:defRPr>
            </a:lvl1pPr>
            <a:lvl2pPr marL="431225" indent="0" algn="ctr">
              <a:buNone/>
              <a:defRPr>
                <a:solidFill>
                  <a:schemeClr val="tx1">
                    <a:tint val="75000"/>
                  </a:schemeClr>
                </a:solidFill>
              </a:defRPr>
            </a:lvl2pPr>
            <a:lvl3pPr marL="862451" indent="0" algn="ctr">
              <a:buNone/>
              <a:defRPr>
                <a:solidFill>
                  <a:schemeClr val="tx1">
                    <a:tint val="75000"/>
                  </a:schemeClr>
                </a:solidFill>
              </a:defRPr>
            </a:lvl3pPr>
            <a:lvl4pPr marL="1293675" indent="0" algn="ctr">
              <a:buNone/>
              <a:defRPr>
                <a:solidFill>
                  <a:schemeClr val="tx1">
                    <a:tint val="75000"/>
                  </a:schemeClr>
                </a:solidFill>
              </a:defRPr>
            </a:lvl4pPr>
            <a:lvl5pPr marL="1724901" indent="0" algn="ctr">
              <a:buNone/>
              <a:defRPr>
                <a:solidFill>
                  <a:schemeClr val="tx1">
                    <a:tint val="75000"/>
                  </a:schemeClr>
                </a:solidFill>
              </a:defRPr>
            </a:lvl5pPr>
            <a:lvl6pPr marL="2156126" indent="0" algn="ctr">
              <a:buNone/>
              <a:defRPr>
                <a:solidFill>
                  <a:schemeClr val="tx1">
                    <a:tint val="75000"/>
                  </a:schemeClr>
                </a:solidFill>
              </a:defRPr>
            </a:lvl6pPr>
            <a:lvl7pPr marL="2587351" indent="0" algn="ctr">
              <a:buNone/>
              <a:defRPr>
                <a:solidFill>
                  <a:schemeClr val="tx1">
                    <a:tint val="75000"/>
                  </a:schemeClr>
                </a:solidFill>
              </a:defRPr>
            </a:lvl7pPr>
            <a:lvl8pPr marL="3018577" indent="0" algn="ctr">
              <a:buNone/>
              <a:defRPr>
                <a:solidFill>
                  <a:schemeClr val="tx1">
                    <a:tint val="75000"/>
                  </a:schemeClr>
                </a:solidFill>
              </a:defRPr>
            </a:lvl8pPr>
            <a:lvl9pPr marL="3449802" indent="0" algn="ctr">
              <a:buNone/>
              <a:defRPr>
                <a:solidFill>
                  <a:schemeClr val="tx1">
                    <a:tint val="75000"/>
                  </a:schemeClr>
                </a:solidFill>
              </a:defRPr>
            </a:lvl9pPr>
          </a:lstStyle>
          <a:p>
            <a:r>
              <a:rPr lang="en-US"/>
              <a:t>Speaker’s Name, SAP</a:t>
            </a:r>
          </a:p>
          <a:p>
            <a:pPr marL="0" marR="0" lvl="0" indent="0" algn="l" defTabSz="86245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4" name="Title 3"/>
          <p:cNvSpPr>
            <a:spLocks noGrp="1"/>
          </p:cNvSpPr>
          <p:nvPr>
            <p:ph type="title" hasCustomPrompt="1"/>
          </p:nvPr>
        </p:nvSpPr>
        <p:spPr>
          <a:xfrm>
            <a:off x="287926" y="2706317"/>
            <a:ext cx="8594561" cy="997196"/>
          </a:xfrm>
        </p:spPr>
        <p:txBody>
          <a:bodyPr>
            <a:noAutofit/>
          </a:bodyPr>
          <a:lstStyle>
            <a:lvl1pPr>
              <a:lnSpc>
                <a:spcPct val="90000"/>
              </a:lnSpc>
              <a:defRPr sz="2853"/>
            </a:lvl1pPr>
          </a:lstStyle>
          <a:p>
            <a:pPr fontAlgn="base">
              <a:spcBef>
                <a:spcPct val="50000"/>
              </a:spcBef>
              <a:spcAft>
                <a:spcPct val="0"/>
              </a:spcAft>
              <a:buClr>
                <a:srgbClr val="F0AB00"/>
              </a:buClr>
              <a:buSzPct val="80000"/>
            </a:pPr>
            <a:r>
              <a:rPr lang="en-US" sz="2853"/>
              <a:t>Presentation Title </a:t>
            </a:r>
            <a:br>
              <a:rPr lang="en-US" sz="2853"/>
            </a:br>
            <a:r>
              <a:rPr lang="en-US" sz="2853"/>
              <a:t>Goes Here and Here.</a:t>
            </a:r>
            <a:endParaRPr lang="de-DE" sz="2853" kern="0" err="1">
              <a:ea typeface="Arial Unicode MS" pitchFamily="34" charset="-128"/>
              <a:cs typeface="Arial Unicode MS" pitchFamily="34" charset="-128"/>
            </a:endParaRPr>
          </a:p>
        </p:txBody>
      </p:sp>
      <p:grpSp>
        <p:nvGrpSpPr>
          <p:cNvPr id="2" name="Hero Motion Band"/>
          <p:cNvGrpSpPr/>
          <p:nvPr userDrawn="1"/>
        </p:nvGrpSpPr>
        <p:grpSpPr>
          <a:xfrm>
            <a:off x="9168785" y="0"/>
            <a:ext cx="3023215"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724322" eaLnBrk="1" fontAlgn="base" latinLnBrk="0" hangingPunct="1">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pic>
        <p:nvPicPr>
          <p:cNvPr id="10"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17747984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6">
          <p15:clr>
            <a:srgbClr val="FBAE40"/>
          </p15:clr>
        </p15:guide>
        <p15:guide id="2" orient="horz" pos="2400">
          <p15:clr>
            <a:srgbClr val="FBAE40"/>
          </p15:clr>
        </p15:guide>
        <p15:guide id="3" orient="horz" pos="3785">
          <p15:clr>
            <a:srgbClr val="FBAE40"/>
          </p15:clr>
        </p15:guide>
        <p15:guide id="4" orient="horz" pos="3287">
          <p15:clr>
            <a:srgbClr val="FBAE40"/>
          </p15:clr>
        </p15:guide>
        <p15:guide id="5" orient="horz" pos="4168">
          <p15:clr>
            <a:srgbClr val="FBAE40"/>
          </p15:clr>
        </p15:guide>
        <p15:guide id="6" pos="791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3046" y="963001"/>
            <a:ext cx="4930716" cy="4932000"/>
          </a:xfrm>
        </p:spPr>
        <p:txBody>
          <a:bodyPr/>
          <a:lstStyle/>
          <a:p>
            <a:r>
              <a:rPr lang="en-US"/>
              <a:t>Click icon to add picture</a:t>
            </a:r>
            <a:endParaRPr lang="de-DE"/>
          </a:p>
        </p:txBody>
      </p:sp>
      <p:sp>
        <p:nvSpPr>
          <p:cNvPr id="24" name="Classification"/>
          <p:cNvSpPr txBox="1"/>
          <p:nvPr userDrawn="1"/>
        </p:nvSpPr>
        <p:spPr>
          <a:xfrm>
            <a:off x="287927" y="5093867"/>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713" b="0"/>
              <a:t>PUBLIC</a:t>
            </a:r>
          </a:p>
        </p:txBody>
      </p:sp>
      <p:sp>
        <p:nvSpPr>
          <p:cNvPr id="6" name="Speaker"/>
          <p:cNvSpPr>
            <a:spLocks noGrp="1"/>
          </p:cNvSpPr>
          <p:nvPr userDrawn="1">
            <p:ph type="subTitle" idx="1" hasCustomPrompt="1"/>
          </p:nvPr>
        </p:nvSpPr>
        <p:spPr bwMode="black">
          <a:xfrm>
            <a:off x="287927" y="4268505"/>
            <a:ext cx="6371770" cy="430886"/>
          </a:xfrm>
        </p:spPr>
        <p:txBody>
          <a:bodyPr wrap="square" anchor="t" anchorCtr="0">
            <a:noAutofit/>
          </a:bodyPr>
          <a:lstStyle>
            <a:lvl1pPr marL="0" marR="0" indent="0" algn="l" defTabSz="862451" rtl="0" eaLnBrk="1" fontAlgn="auto" latinLnBrk="0" hangingPunct="1">
              <a:lnSpc>
                <a:spcPct val="100000"/>
              </a:lnSpc>
              <a:spcBef>
                <a:spcPts val="0"/>
              </a:spcBef>
              <a:spcAft>
                <a:spcPts val="0"/>
              </a:spcAft>
              <a:buClr>
                <a:schemeClr val="accent1"/>
              </a:buClr>
              <a:buSzPct val="80000"/>
              <a:buFontTx/>
              <a:buNone/>
              <a:tabLst/>
              <a:defRPr sz="1110" b="0" baseline="0">
                <a:solidFill>
                  <a:schemeClr val="tx1"/>
                </a:solidFill>
              </a:defRPr>
            </a:lvl1pPr>
            <a:lvl2pPr marL="431225" indent="0" algn="ctr">
              <a:buNone/>
              <a:defRPr>
                <a:solidFill>
                  <a:schemeClr val="tx1">
                    <a:tint val="75000"/>
                  </a:schemeClr>
                </a:solidFill>
              </a:defRPr>
            </a:lvl2pPr>
            <a:lvl3pPr marL="862451" indent="0" algn="ctr">
              <a:buNone/>
              <a:defRPr>
                <a:solidFill>
                  <a:schemeClr val="tx1">
                    <a:tint val="75000"/>
                  </a:schemeClr>
                </a:solidFill>
              </a:defRPr>
            </a:lvl3pPr>
            <a:lvl4pPr marL="1293675" indent="0" algn="ctr">
              <a:buNone/>
              <a:defRPr>
                <a:solidFill>
                  <a:schemeClr val="tx1">
                    <a:tint val="75000"/>
                  </a:schemeClr>
                </a:solidFill>
              </a:defRPr>
            </a:lvl4pPr>
            <a:lvl5pPr marL="1724901" indent="0" algn="ctr">
              <a:buNone/>
              <a:defRPr>
                <a:solidFill>
                  <a:schemeClr val="tx1">
                    <a:tint val="75000"/>
                  </a:schemeClr>
                </a:solidFill>
              </a:defRPr>
            </a:lvl5pPr>
            <a:lvl6pPr marL="2156126" indent="0" algn="ctr">
              <a:buNone/>
              <a:defRPr>
                <a:solidFill>
                  <a:schemeClr val="tx1">
                    <a:tint val="75000"/>
                  </a:schemeClr>
                </a:solidFill>
              </a:defRPr>
            </a:lvl6pPr>
            <a:lvl7pPr marL="2587351" indent="0" algn="ctr">
              <a:buNone/>
              <a:defRPr>
                <a:solidFill>
                  <a:schemeClr val="tx1">
                    <a:tint val="75000"/>
                  </a:schemeClr>
                </a:solidFill>
              </a:defRPr>
            </a:lvl7pPr>
            <a:lvl8pPr marL="3018577" indent="0" algn="ctr">
              <a:buNone/>
              <a:defRPr>
                <a:solidFill>
                  <a:schemeClr val="tx1">
                    <a:tint val="75000"/>
                  </a:schemeClr>
                </a:solidFill>
              </a:defRPr>
            </a:lvl8pPr>
            <a:lvl9pPr marL="3449802" indent="0" algn="ctr">
              <a:buNone/>
              <a:defRPr>
                <a:solidFill>
                  <a:schemeClr val="tx1">
                    <a:tint val="75000"/>
                  </a:schemeClr>
                </a:solidFill>
              </a:defRPr>
            </a:lvl9pPr>
          </a:lstStyle>
          <a:p>
            <a:r>
              <a:rPr lang="en-US"/>
              <a:t>Speaker’s Name, SAP</a:t>
            </a:r>
          </a:p>
          <a:p>
            <a:pPr marL="0" marR="0" lvl="0" indent="0" algn="l" defTabSz="862451" rtl="0" eaLnBrk="1" fontAlgn="auto" latinLnBrk="0" hangingPunct="1">
              <a:lnSpc>
                <a:spcPct val="100000"/>
              </a:lnSpc>
              <a:spcBef>
                <a:spcPts val="0"/>
              </a:spcBef>
              <a:spcAft>
                <a:spcPts val="0"/>
              </a:spcAft>
              <a:buClr>
                <a:schemeClr val="accent1"/>
              </a:buClr>
              <a:buSzPct val="80000"/>
              <a:buFontTx/>
              <a:buNone/>
              <a:tabLst/>
              <a:defRPr/>
            </a:pPr>
            <a:r>
              <a:rPr lang="en-US"/>
              <a:t>Month 00, 2018</a:t>
            </a:r>
          </a:p>
        </p:txBody>
      </p:sp>
      <p:sp>
        <p:nvSpPr>
          <p:cNvPr id="8" name="Title 7"/>
          <p:cNvSpPr>
            <a:spLocks noGrp="1"/>
          </p:cNvSpPr>
          <p:nvPr>
            <p:ph type="title" hasCustomPrompt="1"/>
          </p:nvPr>
        </p:nvSpPr>
        <p:spPr>
          <a:xfrm>
            <a:off x="287926" y="2706317"/>
            <a:ext cx="6370341" cy="997196"/>
          </a:xfrm>
        </p:spPr>
        <p:txBody>
          <a:bodyPr>
            <a:noAutofit/>
          </a:bodyPr>
          <a:lstStyle>
            <a:lvl1pPr>
              <a:lnSpc>
                <a:spcPct val="90000"/>
              </a:lnSpc>
              <a:defRPr sz="2853"/>
            </a:lvl1pPr>
          </a:lstStyle>
          <a:p>
            <a:pPr fontAlgn="base">
              <a:spcBef>
                <a:spcPct val="50000"/>
              </a:spcBef>
              <a:spcAft>
                <a:spcPct val="0"/>
              </a:spcAft>
              <a:buClr>
                <a:srgbClr val="F0AB00"/>
              </a:buClr>
              <a:buSzPct val="80000"/>
            </a:pPr>
            <a:r>
              <a:rPr lang="en-US" sz="2853"/>
              <a:t>Presentation Title </a:t>
            </a:r>
            <a:br>
              <a:rPr lang="en-US" sz="2853"/>
            </a:br>
            <a:r>
              <a:rPr lang="en-US" sz="2853"/>
              <a:t>Goes Here and Here.</a:t>
            </a:r>
            <a:endParaRPr lang="de-DE" sz="2853" kern="0" err="1">
              <a:ea typeface="Arial Unicode MS" pitchFamily="34" charset="-128"/>
              <a:cs typeface="Arial Unicode MS" pitchFamily="34" charset="-128"/>
            </a:endParaRPr>
          </a:p>
        </p:txBody>
      </p:sp>
      <p:pic>
        <p:nvPicPr>
          <p:cNvPr id="9"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21271114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6">
          <p15:clr>
            <a:srgbClr val="FBAE40"/>
          </p15:clr>
        </p15:guide>
        <p15:guide id="2" orient="horz" pos="2400">
          <p15:clr>
            <a:srgbClr val="FBAE40"/>
          </p15:clr>
        </p15:guide>
        <p15:guide id="3" pos="5934">
          <p15:clr>
            <a:srgbClr val="FBAE40"/>
          </p15:clr>
        </p15:guide>
        <p15:guide id="4" orient="horz" pos="3785">
          <p15:clr>
            <a:srgbClr val="FBAE40"/>
          </p15:clr>
        </p15:guide>
        <p15:guide id="5" orient="horz" pos="3289">
          <p15:clr>
            <a:srgbClr val="FBAE40"/>
          </p15:clr>
        </p15:guide>
        <p15:guide id="6" orient="horz" pos="41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70" y="1620001"/>
            <a:ext cx="11182287" cy="4716000"/>
          </a:xfrm>
        </p:spPr>
        <p:txBody>
          <a:bodyPr>
            <a:normAutofit/>
          </a:bodyPr>
          <a:lstStyle>
            <a:lvl1pPr marL="0" marR="0" indent="0" algn="l" defTabSz="862451" rtl="0" eaLnBrk="1" fontAlgn="auto" latinLnBrk="0" hangingPunct="1">
              <a:lnSpc>
                <a:spcPct val="100000"/>
              </a:lnSpc>
              <a:spcBef>
                <a:spcPts val="2378"/>
              </a:spcBef>
              <a:spcAft>
                <a:spcPts val="0"/>
              </a:spcAft>
              <a:buClr>
                <a:schemeClr val="accent1"/>
              </a:buClr>
              <a:buSzPct val="80000"/>
              <a:buFontTx/>
              <a:buNone/>
              <a:tabLst/>
              <a:defRPr sz="1585" b="0"/>
            </a:lvl1pPr>
            <a:lvl2pPr marL="142583" marR="0" indent="-142583" algn="l" defTabSz="862451" rtl="0" eaLnBrk="1" fontAlgn="auto" latinLnBrk="0" hangingPunct="1">
              <a:lnSpc>
                <a:spcPct val="100000"/>
              </a:lnSpc>
              <a:spcBef>
                <a:spcPts val="475"/>
              </a:spcBef>
              <a:spcAft>
                <a:spcPts val="0"/>
              </a:spcAft>
              <a:buClr>
                <a:schemeClr val="accent1"/>
              </a:buClr>
              <a:buSzPct val="100000"/>
              <a:buFont typeface="Wingdings" panose="05000000000000000000" pitchFamily="2" charset="2"/>
              <a:buChar char="§"/>
              <a:tabLst/>
              <a:defRPr sz="1426"/>
            </a:lvl2pPr>
            <a:lvl3pPr marL="285167" marR="0" indent="-142098" algn="l" defTabSz="862451" rtl="0" eaLnBrk="1" fontAlgn="auto" latinLnBrk="0" hangingPunct="1">
              <a:lnSpc>
                <a:spcPct val="100000"/>
              </a:lnSpc>
              <a:spcBef>
                <a:spcPts val="318"/>
              </a:spcBef>
              <a:spcAft>
                <a:spcPts val="0"/>
              </a:spcAft>
              <a:buClr>
                <a:schemeClr val="tx1"/>
              </a:buClr>
              <a:buSzPct val="100000"/>
              <a:buFont typeface="Arial" pitchFamily="34" charset="0"/>
              <a:buChar char="–"/>
              <a:tabLst/>
              <a:defRPr sz="1426" baseline="0"/>
            </a:lvl3pPr>
            <a:lvl4pPr marL="427750" marR="0" indent="-142583" algn="l" defTabSz="862451" rtl="0" eaLnBrk="1" fontAlgn="auto" latinLnBrk="0" hangingPunct="1">
              <a:lnSpc>
                <a:spcPct val="100000"/>
              </a:lnSpc>
              <a:spcBef>
                <a:spcPts val="198"/>
              </a:spcBef>
              <a:spcAft>
                <a:spcPts val="0"/>
              </a:spcAft>
              <a:buClr>
                <a:schemeClr val="tx1"/>
              </a:buClr>
              <a:buSzPct val="100000"/>
              <a:buFont typeface="Courier New" pitchFamily="49" charset="0"/>
              <a:buChar char="o"/>
              <a:tabLst/>
              <a:defRPr sz="1268"/>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4138251890"/>
      </p:ext>
    </p:extLst>
  </p:cSld>
  <p:clrMapOvr>
    <a:masterClrMapping/>
  </p:clrMapOvr>
  <p:extLst>
    <p:ext uri="{DCECCB84-F9BA-43D5-87BE-67443E8EF086}">
      <p15:sldGuideLst xmlns:p15="http://schemas.microsoft.com/office/powerpoint/2012/main">
        <p15:guide id="1" pos="449">
          <p15:clr>
            <a:srgbClr val="FBAE40"/>
          </p15:clr>
        </p15:guide>
        <p15:guide id="2" orient="horz" pos="1436">
          <p15:clr>
            <a:srgbClr val="FBAE40"/>
          </p15:clr>
        </p15:guide>
        <p15:guide id="3" pos="10416">
          <p15:clr>
            <a:srgbClr val="FBAE40"/>
          </p15:clr>
        </p15:guide>
        <p15:guide id="4" orient="horz" pos="445">
          <p15:clr>
            <a:srgbClr val="FBAE40"/>
          </p15:clr>
        </p15:guide>
        <p15:guide id="5" orient="horz" pos="776">
          <p15:clr>
            <a:srgbClr val="FBAE40"/>
          </p15:clr>
        </p15:guide>
        <p15:guide id="6" orient="horz" pos="562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70" y="3090447"/>
            <a:ext cx="11182287" cy="677108"/>
          </a:xfrm>
        </p:spPr>
        <p:txBody>
          <a:bodyPr anchor="ctr" anchorCtr="0">
            <a:noAutofit/>
          </a:bodyPr>
          <a:lstStyle>
            <a:lvl1pPr>
              <a:defRPr sz="3486">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248427099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449">
          <p15:clr>
            <a:srgbClr val="FBAE40"/>
          </p15:clr>
        </p15:guide>
        <p15:guide id="2" orient="horz" pos="3041">
          <p15:clr>
            <a:srgbClr val="FBAE40"/>
          </p15:clr>
        </p15:guide>
        <p15:guide id="3" pos="104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1"/>
            <a:ext cx="12192000" cy="3430800"/>
          </a:xfrm>
          <a:noFill/>
        </p:spPr>
        <p:txBody>
          <a:bodyPr tIns="324000"/>
          <a:lstStyle>
            <a:lvl1pPr marL="0" marR="0" indent="0" algn="ctr" defTabSz="862451" rtl="0" eaLnBrk="1" fontAlgn="auto" latinLnBrk="0" hangingPunct="1">
              <a:lnSpc>
                <a:spcPct val="100000"/>
              </a:lnSpc>
              <a:spcBef>
                <a:spcPts val="950"/>
              </a:spcBef>
              <a:spcAft>
                <a:spcPts val="0"/>
              </a:spcAft>
              <a:buClr>
                <a:schemeClr val="accent1"/>
              </a:buClr>
              <a:buSzPct val="80000"/>
              <a:buFontTx/>
              <a:buNone/>
              <a:tabLst/>
              <a:defRPr sz="1268">
                <a:solidFill>
                  <a:schemeClr val="tx1"/>
                </a:solidFill>
              </a:defRPr>
            </a:lvl1pPr>
          </a:lstStyle>
          <a:p>
            <a:pPr marL="0" marR="0" lvl="0" indent="0" algn="ctr" defTabSz="862451" rtl="0" eaLnBrk="1" fontAlgn="auto" latinLnBrk="0" hangingPunct="1">
              <a:lnSpc>
                <a:spcPct val="100000"/>
              </a:lnSpc>
              <a:spcBef>
                <a:spcPts val="95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3870" y="1375047"/>
            <a:ext cx="11182287" cy="677108"/>
          </a:xfrm>
        </p:spPr>
        <p:txBody>
          <a:bodyPr anchor="t" anchorCtr="0">
            <a:noAutofit/>
          </a:bodyPr>
          <a:lstStyle>
            <a:lvl1pPr>
              <a:defRPr sz="3486">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81728998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3041">
          <p15:clr>
            <a:srgbClr val="FBAE40"/>
          </p15:clr>
        </p15:guide>
        <p15:guide id="2" pos="10416">
          <p15:clr>
            <a:srgbClr val="FBAE40"/>
          </p15:clr>
        </p15:guide>
        <p15:guide id="3" pos="449">
          <p15:clr>
            <a:srgbClr val="FBAE40"/>
          </p15:clr>
        </p15:guide>
        <p15:guide id="4" orient="horz" pos="1218">
          <p15:clr>
            <a:srgbClr val="FBAE40"/>
          </p15:clr>
        </p15:guide>
        <p15:guide id="5" orient="horz" pos="182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75674210"/>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pos="10416">
          <p15:clr>
            <a:srgbClr val="FBAE40"/>
          </p15:clr>
        </p15:guide>
        <p15:guide id="4" orient="horz" pos="776">
          <p15:clr>
            <a:srgbClr val="FBAE40"/>
          </p15:clr>
        </p15:guide>
        <p15:guide id="5" orient="horz" pos="56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B606-5C09-CB46-ABE0-F0AFFBACE3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AE258BE-5991-694C-933B-56560D813C9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78EEA25-3B0C-6149-843B-5068F22109C9}"/>
              </a:ext>
            </a:extLst>
          </p:cNvPr>
          <p:cNvSpPr>
            <a:spLocks noGrp="1"/>
          </p:cNvSpPr>
          <p:nvPr>
            <p:ph type="dt" sz="half" idx="10"/>
          </p:nvPr>
        </p:nvSpPr>
        <p:spPr/>
        <p:txBody>
          <a:bodyPr/>
          <a:lstStyle/>
          <a:p>
            <a:fld id="{B5941CEF-25F1-0E4E-884D-D78452A6F369}" type="datetimeFigureOut">
              <a:rPr lang="en-GB" smtClean="0"/>
              <a:t>01/07/2021</a:t>
            </a:fld>
            <a:endParaRPr lang="en-GB"/>
          </a:p>
        </p:txBody>
      </p:sp>
      <p:sp>
        <p:nvSpPr>
          <p:cNvPr id="5" name="Footer Placeholder 4">
            <a:extLst>
              <a:ext uri="{FF2B5EF4-FFF2-40B4-BE49-F238E27FC236}">
                <a16:creationId xmlns:a16="http://schemas.microsoft.com/office/drawing/2014/main" id="{F2220F8F-461B-0E48-AC17-BAEB0E8CEC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F8A5FE-AA02-D146-9459-EA6F83A1318E}"/>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015785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9" y="1620001"/>
            <a:ext cx="11183565"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614628592"/>
      </p:ext>
    </p:extLst>
  </p:cSld>
  <p:clrMapOvr>
    <a:masterClrMapping/>
  </p:clrMapOvr>
  <p:extLst>
    <p:ext uri="{DCECCB84-F9BA-43D5-87BE-67443E8EF086}">
      <p15:sldGuideLst xmlns:p15="http://schemas.microsoft.com/office/powerpoint/2012/main">
        <p15:guide id="1" pos="447">
          <p15:clr>
            <a:srgbClr val="FBAE40"/>
          </p15:clr>
        </p15:guide>
        <p15:guide id="2" orient="horz" pos="5621">
          <p15:clr>
            <a:srgbClr val="FBAE40"/>
          </p15:clr>
        </p15:guide>
        <p15:guide id="3" pos="10416">
          <p15:clr>
            <a:srgbClr val="FBAE40"/>
          </p15:clr>
        </p15:guide>
        <p15:guide id="4" orient="horz" pos="448">
          <p15:clr>
            <a:srgbClr val="FBAE40"/>
          </p15:clr>
        </p15:guide>
        <p15:guide id="5" orient="horz" pos="777">
          <p15:clr>
            <a:srgbClr val="FBAE40"/>
          </p15:clr>
        </p15:guide>
        <p15:guide id="6" orient="horz" pos="143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0823" y="1620001"/>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3869" y="1620001"/>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2400556604"/>
      </p:ext>
    </p:extLst>
  </p:cSld>
  <p:clrMapOvr>
    <a:masterClrMapping/>
  </p:clrMapOvr>
  <p:extLst>
    <p:ext uri="{DCECCB84-F9BA-43D5-87BE-67443E8EF086}">
      <p15:sldGuideLst xmlns:p15="http://schemas.microsoft.com/office/powerpoint/2012/main">
        <p15:guide id="1" pos="449">
          <p15:clr>
            <a:srgbClr val="FBAE40"/>
          </p15:clr>
        </p15:guide>
        <p15:guide id="2" orient="horz" pos="5621">
          <p15:clr>
            <a:srgbClr val="FBAE40"/>
          </p15:clr>
        </p15:guide>
        <p15:guide id="3" pos="10416">
          <p15:clr>
            <a:srgbClr val="FBAE40"/>
          </p15:clr>
        </p15:guide>
        <p15:guide id="4" pos="5196">
          <p15:clr>
            <a:srgbClr val="FBAE40"/>
          </p15:clr>
        </p15:guide>
        <p15:guide id="5" pos="5667">
          <p15:clr>
            <a:srgbClr val="FBAE40"/>
          </p15:clr>
        </p15:guide>
        <p15:guide id="6" orient="horz" pos="447">
          <p15:clr>
            <a:srgbClr val="FBAE40"/>
          </p15:clr>
        </p15:guide>
        <p15:guide id="7" orient="horz" pos="776">
          <p15:clr>
            <a:srgbClr val="FBAE40"/>
          </p15:clr>
        </p15:guide>
        <p15:guide id="8" orient="horz" pos="14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2" y="1620001"/>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4117" y="1620001"/>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3871" y="1620001"/>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1721180814"/>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pos="3625">
          <p15:clr>
            <a:srgbClr val="FBAE40"/>
          </p15:clr>
        </p15:guide>
        <p15:guide id="4" pos="3843">
          <p15:clr>
            <a:srgbClr val="FBAE40"/>
          </p15:clr>
        </p15:guide>
        <p15:guide id="5" pos="7021">
          <p15:clr>
            <a:srgbClr val="FBAE40"/>
          </p15:clr>
        </p15:guide>
        <p15:guide id="6" pos="7240">
          <p15:clr>
            <a:srgbClr val="FBAE40"/>
          </p15:clr>
        </p15:guide>
        <p15:guide id="7" pos="10416">
          <p15:clr>
            <a:srgbClr val="FBAE40"/>
          </p15:clr>
        </p15:guide>
        <p15:guide id="8" orient="horz" pos="776">
          <p15:clr>
            <a:srgbClr val="FBAE40"/>
          </p15:clr>
        </p15:guide>
        <p15:guide id="9" orient="horz" pos="1436">
          <p15:clr>
            <a:srgbClr val="FBAE40"/>
          </p15:clr>
        </p15:guide>
        <p15:guide id="10" orient="horz" pos="561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0823" y="4770002"/>
            <a:ext cx="5326613" cy="156600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0823" y="1620000"/>
            <a:ext cx="5326613" cy="2631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3869" y="4770002"/>
            <a:ext cx="5326613" cy="156600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3869" y="1620000"/>
            <a:ext cx="5326613" cy="2631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1281977434"/>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orient="horz" pos="776">
          <p15:clr>
            <a:srgbClr val="FBAE40"/>
          </p15:clr>
        </p15:guide>
        <p15:guide id="4" orient="horz" pos="1436">
          <p15:clr>
            <a:srgbClr val="FBAE40"/>
          </p15:clr>
        </p15:guide>
        <p15:guide id="5" orient="horz" pos="3771">
          <p15:clr>
            <a:srgbClr val="FBAE40"/>
          </p15:clr>
        </p15:guide>
        <p15:guide id="6" orient="horz" pos="4230">
          <p15:clr>
            <a:srgbClr val="FBAE40"/>
          </p15:clr>
        </p15:guide>
        <p15:guide id="7" orient="horz" pos="5621">
          <p15:clr>
            <a:srgbClr val="FBAE40"/>
          </p15:clr>
        </p15:guide>
        <p15:guide id="8" pos="5207">
          <p15:clr>
            <a:srgbClr val="FBAE40"/>
          </p15:clr>
        </p15:guide>
        <p15:guide id="9" pos="5657">
          <p15:clr>
            <a:srgbClr val="FBAE40"/>
          </p15:clr>
        </p15:guide>
        <p15:guide id="10" pos="104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7118" y="4354921"/>
            <a:ext cx="3390318" cy="1981079"/>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7118" y="1620000"/>
            <a:ext cx="3390318" cy="2232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0494" y="4354921"/>
            <a:ext cx="3390318" cy="1981079"/>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0494" y="1620000"/>
            <a:ext cx="3390318" cy="2232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3870" y="4354921"/>
            <a:ext cx="3390318" cy="1981079"/>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3870" y="1620000"/>
            <a:ext cx="3390318" cy="2232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2378676213"/>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pos="3472">
          <p15:clr>
            <a:srgbClr val="FBAE40"/>
          </p15:clr>
        </p15:guide>
        <p15:guide id="4" pos="3922">
          <p15:clr>
            <a:srgbClr val="FBAE40"/>
          </p15:clr>
        </p15:guide>
        <p15:guide id="5" pos="6945">
          <p15:clr>
            <a:srgbClr val="FBAE40"/>
          </p15:clr>
        </p15:guide>
        <p15:guide id="6" pos="7393">
          <p15:clr>
            <a:srgbClr val="FBAE40"/>
          </p15:clr>
        </p15:guide>
        <p15:guide id="7" pos="10416">
          <p15:clr>
            <a:srgbClr val="FBAE40"/>
          </p15:clr>
        </p15:guide>
        <p15:guide id="8" orient="horz" pos="776">
          <p15:clr>
            <a:srgbClr val="FBAE40"/>
          </p15:clr>
        </p15:guide>
        <p15:guide id="9" orient="horz" pos="1435">
          <p15:clr>
            <a:srgbClr val="FBAE40"/>
          </p15:clr>
        </p15:guide>
        <p15:guide id="10" orient="horz" pos="3419">
          <p15:clr>
            <a:srgbClr val="FBAE40"/>
          </p15:clr>
        </p15:guide>
        <p15:guide id="11" orient="horz" pos="3863">
          <p15:clr>
            <a:srgbClr val="FBAE40"/>
          </p15:clr>
        </p15:guide>
        <p15:guide id="12" orient="horz" pos="562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870" y="3878222"/>
            <a:ext cx="2414972" cy="245778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870" y="1620000"/>
            <a:ext cx="2414972" cy="1728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2463" y="3878224"/>
            <a:ext cx="2414972" cy="245778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2463" y="1620000"/>
            <a:ext cx="2414972" cy="1728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6734" y="3878224"/>
            <a:ext cx="2414972" cy="245778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6734" y="1620000"/>
            <a:ext cx="2414972" cy="1728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49598" y="3878224"/>
            <a:ext cx="2414972" cy="2457780"/>
          </a:xfrm>
        </p:spPr>
        <p:txBody>
          <a:bodyPr/>
          <a:lstStyle>
            <a:lvl1pPr>
              <a:spcBef>
                <a:spcPts val="475"/>
              </a:spcBef>
              <a:defRPr sz="1426"/>
            </a:lvl1pPr>
            <a:lvl2pPr>
              <a:defRPr sz="1268"/>
            </a:lvl2pPr>
            <a:lvl3pPr>
              <a:defRPr sz="111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49598" y="1620000"/>
            <a:ext cx="2414972" cy="1728000"/>
          </a:xfrm>
          <a:noFill/>
        </p:spPr>
        <p:txBody>
          <a:bodyPr vert="horz" lIns="0" tIns="180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2083631770"/>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orient="horz" pos="776">
          <p15:clr>
            <a:srgbClr val="FBAE40"/>
          </p15:clr>
        </p15:guide>
        <p15:guide id="4" orient="horz" pos="1437">
          <p15:clr>
            <a:srgbClr val="FBAE40"/>
          </p15:clr>
        </p15:guide>
        <p15:guide id="5" orient="horz" pos="2971">
          <p15:clr>
            <a:srgbClr val="FBAE40"/>
          </p15:clr>
        </p15:guide>
        <p15:guide id="6" orient="horz" pos="3439">
          <p15:clr>
            <a:srgbClr val="FBAE40"/>
          </p15:clr>
        </p15:guide>
        <p15:guide id="7" orient="horz" pos="5619">
          <p15:clr>
            <a:srgbClr val="FBAE40"/>
          </p15:clr>
        </p15:guide>
        <p15:guide id="8" pos="2602">
          <p15:clr>
            <a:srgbClr val="FBAE40"/>
          </p15:clr>
        </p15:guide>
        <p15:guide id="9" pos="3054">
          <p15:clr>
            <a:srgbClr val="FBAE40"/>
          </p15:clr>
        </p15:guide>
        <p15:guide id="10" pos="5209">
          <p15:clr>
            <a:srgbClr val="FBAE40"/>
          </p15:clr>
        </p15:guide>
        <p15:guide id="11" pos="5657">
          <p15:clr>
            <a:srgbClr val="FBAE40"/>
          </p15:clr>
        </p15:guide>
        <p15:guide id="12" pos="7815">
          <p15:clr>
            <a:srgbClr val="FBAE40"/>
          </p15:clr>
        </p15:guide>
        <p15:guide id="13" pos="8262">
          <p15:clr>
            <a:srgbClr val="FBAE40"/>
          </p15:clr>
        </p15:guide>
        <p15:guide id="14" pos="104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70" y="1800000"/>
            <a:ext cx="11182287" cy="3285033"/>
          </a:xfrm>
        </p:spPr>
        <p:txBody>
          <a:bodyPr/>
          <a:lstStyle>
            <a:lvl1pPr marL="313683" indent="-313683">
              <a:lnSpc>
                <a:spcPct val="90000"/>
              </a:lnSpc>
              <a:spcBef>
                <a:spcPts val="475"/>
              </a:spcBef>
              <a:defRPr sz="4754" b="1"/>
            </a:lvl1pPr>
            <a:lvl2pPr marL="313683" indent="0">
              <a:buNone/>
              <a:defRPr sz="95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42001324"/>
      </p:ext>
    </p:extLst>
  </p:cSld>
  <p:clrMapOvr>
    <a:masterClrMapping/>
  </p:clrMapOvr>
  <p:extLst>
    <p:ext uri="{DCECCB84-F9BA-43D5-87BE-67443E8EF086}">
      <p15:sldGuideLst xmlns:p15="http://schemas.microsoft.com/office/powerpoint/2012/main">
        <p15:guide id="1" pos="449">
          <p15:clr>
            <a:srgbClr val="FBAE40"/>
          </p15:clr>
        </p15:guide>
        <p15:guide id="4" orient="horz" pos="1596">
          <p15:clr>
            <a:srgbClr val="FBAE40"/>
          </p15:clr>
        </p15:guide>
        <p15:guide id="5" orient="horz" pos="4513">
          <p15:clr>
            <a:srgbClr val="FBAE40"/>
          </p15:clr>
        </p15:guide>
        <p15:guide id="6" pos="1041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and 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70" y="1800000"/>
            <a:ext cx="11182287" cy="3285033"/>
          </a:xfrm>
        </p:spPr>
        <p:txBody>
          <a:bodyPr/>
          <a:lstStyle>
            <a:lvl1pPr marL="313683" indent="-313683">
              <a:lnSpc>
                <a:spcPct val="90000"/>
              </a:lnSpc>
              <a:spcBef>
                <a:spcPts val="475"/>
              </a:spcBef>
              <a:defRPr sz="4754" b="1"/>
            </a:lvl1pPr>
            <a:lvl2pPr marL="313683" indent="0">
              <a:buNone/>
              <a:defRPr sz="950"/>
            </a:lvl2pPr>
          </a:lstStyle>
          <a:p>
            <a:pPr lvl="0"/>
            <a:r>
              <a:rPr lang="en-US" noProof="0"/>
              <a:t>“Quote goes here </a:t>
            </a:r>
            <a:br>
              <a:rPr lang="en-US" noProof="0"/>
            </a:br>
            <a:r>
              <a:rPr lang="en-US" noProof="0"/>
              <a:t>and here.”</a:t>
            </a:r>
          </a:p>
          <a:p>
            <a:pPr lvl="1"/>
            <a:r>
              <a:rPr lang="en-US" noProof="0"/>
              <a:t>Source</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246414674"/>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orient="horz" pos="776">
          <p15:clr>
            <a:srgbClr val="FBAE40"/>
          </p15:clr>
        </p15:guide>
        <p15:guide id="4" orient="horz" pos="1596">
          <p15:clr>
            <a:srgbClr val="FBAE40"/>
          </p15:clr>
        </p15:guide>
        <p15:guide id="5" orient="horz" pos="4513">
          <p15:clr>
            <a:srgbClr val="FBAE40"/>
          </p15:clr>
        </p15:guide>
        <p15:guide id="6" pos="104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8" y="252000"/>
            <a:ext cx="4066942" cy="6606000"/>
          </a:xfrm>
          <a:solidFill>
            <a:schemeClr val="tx2">
              <a:alpha val="70000"/>
            </a:schemeClr>
          </a:solidFill>
        </p:spPr>
        <p:txBody>
          <a:bodyPr vert="horz" lIns="0" tIns="2448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869" y="1620001"/>
            <a:ext cx="7090154" cy="4716000"/>
          </a:xfrm>
        </p:spPr>
        <p:txBody>
          <a:bodyPr/>
          <a:lstStyle>
            <a:lvl1pPr>
              <a:defRPr/>
            </a:lvl1pPr>
            <a:lvl2pPr marL="164948" indent="-164948">
              <a:defRPr/>
            </a:lvl2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3872" y="504001"/>
            <a:ext cx="709015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383968900"/>
      </p:ext>
    </p:extLst>
  </p:cSld>
  <p:clrMapOvr>
    <a:masterClrMapping/>
  </p:clrMapOvr>
  <p:extLst>
    <p:ext uri="{DCECCB84-F9BA-43D5-87BE-67443E8EF086}">
      <p15:sldGuideLst xmlns:p15="http://schemas.microsoft.com/office/powerpoint/2012/main">
        <p15:guide id="1" pos="449">
          <p15:clr>
            <a:srgbClr val="FBAE40"/>
          </p15:clr>
        </p15:guide>
        <p15:guide id="2" orient="horz" pos="5621">
          <p15:clr>
            <a:srgbClr val="FBAE40"/>
          </p15:clr>
        </p15:guide>
        <p15:guide id="3" pos="6769">
          <p15:clr>
            <a:srgbClr val="FBAE40"/>
          </p15:clr>
        </p15:guide>
        <p15:guide id="4" pos="7240">
          <p15:clr>
            <a:srgbClr val="FBAE40"/>
          </p15:clr>
        </p15:guide>
        <p15:guide id="5" orient="horz" pos="447">
          <p15:clr>
            <a:srgbClr val="FBAE40"/>
          </p15:clr>
        </p15:guide>
        <p15:guide id="6" orient="horz" pos="776">
          <p15:clr>
            <a:srgbClr val="FBAE40"/>
          </p15:clr>
        </p15:guide>
        <p15:guide id="7" orient="horz" pos="14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6003" y="252000"/>
            <a:ext cx="6096000" cy="6606000"/>
          </a:xfrm>
          <a:solidFill>
            <a:schemeClr val="tx2">
              <a:alpha val="70000"/>
            </a:schemeClr>
          </a:solidFill>
        </p:spPr>
        <p:txBody>
          <a:bodyPr vert="horz" lIns="0" tIns="2448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871" y="1620001"/>
            <a:ext cx="5110669"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3874" y="504001"/>
            <a:ext cx="5110669"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832750213"/>
      </p:ext>
    </p:extLst>
  </p:cSld>
  <p:clrMapOvr>
    <a:masterClrMapping/>
  </p:clrMapOvr>
  <p:extLst>
    <p:ext uri="{DCECCB84-F9BA-43D5-87BE-67443E8EF086}">
      <p15:sldGuideLst xmlns:p15="http://schemas.microsoft.com/office/powerpoint/2012/main">
        <p15:guide id="1" pos="5432">
          <p15:clr>
            <a:srgbClr val="FBAE40"/>
          </p15:clr>
        </p15:guide>
        <p15:guide id="2" orient="horz" pos="447">
          <p15:clr>
            <a:srgbClr val="FBAE40"/>
          </p15:clr>
        </p15:guide>
        <p15:guide id="3" orient="horz" pos="776">
          <p15:clr>
            <a:srgbClr val="FBAE40"/>
          </p15:clr>
        </p15:guide>
        <p15:guide id="4" orient="horz" pos="1436">
          <p15:clr>
            <a:srgbClr val="FBAE40"/>
          </p15:clr>
        </p15:guide>
        <p15:guide id="5" orient="horz" pos="5621">
          <p15:clr>
            <a:srgbClr val="FBAE40"/>
          </p15:clr>
        </p15:guide>
        <p15:guide id="6" pos="5003">
          <p15:clr>
            <a:srgbClr val="FBAE40"/>
          </p15:clr>
        </p15:guide>
        <p15:guide id="7" pos="44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373C-75CA-BE4E-8A15-EF24DE023C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2B3043D-F53F-8540-A4DE-6EA042A13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F1880D-A41E-944D-A045-58B97ADF6ACE}"/>
              </a:ext>
            </a:extLst>
          </p:cNvPr>
          <p:cNvSpPr>
            <a:spLocks noGrp="1"/>
          </p:cNvSpPr>
          <p:nvPr>
            <p:ph type="dt" sz="half" idx="10"/>
          </p:nvPr>
        </p:nvSpPr>
        <p:spPr/>
        <p:txBody>
          <a:bodyPr/>
          <a:lstStyle/>
          <a:p>
            <a:fld id="{B5941CEF-25F1-0E4E-884D-D78452A6F369}" type="datetimeFigureOut">
              <a:rPr lang="en-GB" smtClean="0"/>
              <a:t>01/07/2021</a:t>
            </a:fld>
            <a:endParaRPr lang="en-GB"/>
          </a:p>
        </p:txBody>
      </p:sp>
      <p:sp>
        <p:nvSpPr>
          <p:cNvPr id="5" name="Footer Placeholder 4">
            <a:extLst>
              <a:ext uri="{FF2B5EF4-FFF2-40B4-BE49-F238E27FC236}">
                <a16:creationId xmlns:a16="http://schemas.microsoft.com/office/drawing/2014/main" id="{8D62811C-42FC-F646-9EC9-8800CA9AF4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102858-4755-3D4C-A4C0-F44D46AF34EF}"/>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221944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with motion band"/>
          <p:cNvSpPr>
            <a:spLocks noGrp="1"/>
          </p:cNvSpPr>
          <p:nvPr>
            <p:ph type="pic" sz="quarter" idx="10" hasCustomPrompt="1"/>
          </p:nvPr>
        </p:nvSpPr>
        <p:spPr bwMode="gray">
          <a:xfrm>
            <a:off x="1" y="252000"/>
            <a:ext cx="12192000" cy="6606000"/>
          </a:xfrm>
          <a:solidFill>
            <a:schemeClr val="tx2">
              <a:alpha val="70000"/>
            </a:schemeClr>
          </a:solidFill>
        </p:spPr>
        <p:txBody>
          <a:bodyPr vert="horz" lIns="0" tIns="2448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103859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3" name="Slide number"/>
          <p:cNvSpPr txBox="1"/>
          <p:nvPr userDrawn="1"/>
        </p:nvSpPr>
        <p:spPr bwMode="black">
          <a:xfrm>
            <a:off x="11575224" y="6536751"/>
            <a:ext cx="112210" cy="109710"/>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713" noProof="0" smtClean="0"/>
              <a:pPr marL="0" lvl="0" indent="0" algn="r">
                <a:buNone/>
              </a:pPr>
              <a:t>‹#›</a:t>
            </a:fld>
            <a:endParaRPr lang="en-US" sz="713" noProof="0"/>
          </a:p>
        </p:txBody>
      </p:sp>
      <p:sp>
        <p:nvSpPr>
          <p:cNvPr id="4" name="Classification"/>
          <p:cNvSpPr txBox="1"/>
          <p:nvPr userDrawn="1"/>
        </p:nvSpPr>
        <p:spPr bwMode="black">
          <a:xfrm>
            <a:off x="2813922" y="6559835"/>
            <a:ext cx="218008" cy="73097"/>
          </a:xfrm>
          <a:prstGeom prst="rect">
            <a:avLst/>
          </a:prstGeom>
          <a:noFill/>
        </p:spPr>
        <p:txBody>
          <a:bodyPr wrap="none" lIns="0" tIns="0" rIns="0" bIns="0" rtlCol="0">
            <a:spAutoFit/>
          </a:bodyPr>
          <a:lstStyle/>
          <a:p>
            <a:pPr marL="0" marR="0" indent="0" algn="l" defTabSz="86245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475" b="0" i="0" u="none" kern="0" baseline="0">
                <a:solidFill>
                  <a:schemeClr val="tx1"/>
                </a:solidFill>
                <a:latin typeface="Arial"/>
                <a:ea typeface="Arial Unicode MS"/>
                <a:cs typeface="Arial Unicode MS" pitchFamily="34" charset="-128"/>
                <a:sym typeface="Arial"/>
              </a:rPr>
              <a:t>PUBLIC</a:t>
            </a:r>
          </a:p>
        </p:txBody>
      </p:sp>
      <p:sp>
        <p:nvSpPr>
          <p:cNvPr id="6" name="Copyright"/>
          <p:cNvSpPr txBox="1"/>
          <p:nvPr userDrawn="1"/>
        </p:nvSpPr>
        <p:spPr bwMode="black">
          <a:xfrm>
            <a:off x="503872" y="6559836"/>
            <a:ext cx="2269088" cy="73097"/>
          </a:xfrm>
          <a:prstGeom prst="rect">
            <a:avLst/>
          </a:prstGeom>
          <a:noFill/>
        </p:spPr>
        <p:txBody>
          <a:bodyPr wrap="square" lIns="0" tIns="0" rIns="0" bIns="0" rtlCol="0">
            <a:spAutoFit/>
          </a:bodyPr>
          <a:lstStyle/>
          <a:p>
            <a:pPr marL="66648" marR="0" indent="-66648" algn="l" defTabSz="86245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475" noProof="0">
                <a:solidFill>
                  <a:schemeClr val="tx1"/>
                </a:solidFill>
              </a:rPr>
              <a:t>2018 SAP SE or an SAP affiliate company. All rights reserved.  </a:t>
            </a:r>
            <a:r>
              <a:rPr kumimoji="0" lang="en-US" sz="475" b="0" i="0" u="none" kern="0" baseline="0">
                <a:solidFill>
                  <a:schemeClr val="tx1"/>
                </a:solidFill>
                <a:latin typeface="Arial"/>
                <a:ea typeface="Arial Unicode MS"/>
                <a:cs typeface="Arial Unicode MS" pitchFamily="34" charset="-128"/>
                <a:sym typeface="Arial"/>
              </a:rPr>
              <a:t>ǀ</a:t>
            </a:r>
          </a:p>
        </p:txBody>
      </p:sp>
      <p:sp>
        <p:nvSpPr>
          <p:cNvPr id="5" name="Picture Placeholder full image"/>
          <p:cNvSpPr>
            <a:spLocks noGrp="1"/>
          </p:cNvSpPr>
          <p:nvPr>
            <p:ph type="pic" sz="quarter" idx="10" hasCustomPrompt="1"/>
          </p:nvPr>
        </p:nvSpPr>
        <p:spPr bwMode="gray">
          <a:xfrm>
            <a:off x="1" y="0"/>
            <a:ext cx="12192000" cy="6858000"/>
          </a:xfrm>
          <a:solidFill>
            <a:schemeClr val="tx2">
              <a:alpha val="70000"/>
            </a:schemeClr>
          </a:solidFill>
        </p:spPr>
        <p:txBody>
          <a:bodyPr vert="horz" lIns="0" tIns="2448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1456285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3" y="1620001"/>
            <a:ext cx="5326613" cy="4716000"/>
          </a:xfrm>
          <a:solidFill>
            <a:schemeClr val="tx2">
              <a:alpha val="70000"/>
            </a:schemeClr>
          </a:solidFill>
        </p:spPr>
        <p:txBody>
          <a:bodyPr vert="horz" lIns="0" tIns="1512000" rIns="0" bIns="0" rtlCol="0" anchor="t" anchorCtr="0">
            <a:noAutofit/>
          </a:bodyPr>
          <a:lstStyle>
            <a:lvl1pPr marL="0" indent="0" algn="ctr" defTabSz="862451" rtl="0" eaLnBrk="1" latinLnBrk="0" hangingPunct="1">
              <a:spcBef>
                <a:spcPts val="1529"/>
              </a:spcBef>
              <a:buClr>
                <a:schemeClr val="accent1"/>
              </a:buClr>
              <a:buSzPct val="80000"/>
              <a:buFontTx/>
              <a:buNone/>
              <a:defRPr lang="de-DE" sz="1268"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3869" y="1620001"/>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3" y="504001"/>
            <a:ext cx="11183564" cy="292640"/>
          </a:xfrm>
        </p:spPr>
        <p:txBody>
          <a:bodyPr/>
          <a:lstStyle/>
          <a:p>
            <a:r>
              <a:rPr lang="en-US" noProof="0"/>
              <a:t>Insert page title (sentence case)</a:t>
            </a:r>
            <a:endParaRPr lang="en-US"/>
          </a:p>
        </p:txBody>
      </p:sp>
    </p:spTree>
    <p:extLst>
      <p:ext uri="{BB962C8B-B14F-4D97-AF65-F5344CB8AC3E}">
        <p14:creationId xmlns:p14="http://schemas.microsoft.com/office/powerpoint/2010/main" val="2185390940"/>
      </p:ext>
    </p:extLst>
  </p:cSld>
  <p:clrMapOvr>
    <a:masterClrMapping/>
  </p:clrMapOvr>
  <p:extLst>
    <p:ext uri="{DCECCB84-F9BA-43D5-87BE-67443E8EF086}">
      <p15:sldGuideLst xmlns:p15="http://schemas.microsoft.com/office/powerpoint/2012/main">
        <p15:guide id="1" pos="449">
          <p15:clr>
            <a:srgbClr val="FBAE40"/>
          </p15:clr>
        </p15:guide>
        <p15:guide id="2" orient="horz" pos="1436">
          <p15:clr>
            <a:srgbClr val="FBAE40"/>
          </p15:clr>
        </p15:guide>
        <p15:guide id="3" pos="5196">
          <p15:clr>
            <a:srgbClr val="FBAE40"/>
          </p15:clr>
        </p15:guide>
        <p15:guide id="4" pos="5668">
          <p15:clr>
            <a:srgbClr val="FBAE40"/>
          </p15:clr>
        </p15:guide>
        <p15:guide id="5" pos="10416">
          <p15:clr>
            <a:srgbClr val="FBAE40"/>
          </p15:clr>
        </p15:guide>
        <p15:guide id="6" orient="horz" pos="447">
          <p15:clr>
            <a:srgbClr val="FBAE40"/>
          </p15:clr>
        </p15:guide>
        <p15:guide id="7" orient="horz" pos="776">
          <p15:clr>
            <a:srgbClr val="FBAE40"/>
          </p15:clr>
        </p15:guide>
        <p15:guide id="8" orient="horz" pos="562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70" y="1620001"/>
            <a:ext cx="11182287" cy="4716000"/>
          </a:xfrm>
          <a:solidFill>
            <a:schemeClr val="tx2">
              <a:alpha val="70000"/>
            </a:schemeClr>
          </a:solidFill>
        </p:spPr>
        <p:txBody>
          <a:bodyPr tIns="1368000"/>
          <a:lstStyle>
            <a:lvl1pPr algn="ctr">
              <a:defRPr sz="111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059160122"/>
      </p:ext>
    </p:extLst>
  </p:cSld>
  <p:clrMapOvr>
    <a:masterClrMapping/>
  </p:clrMapOvr>
  <p:extLst>
    <p:ext uri="{DCECCB84-F9BA-43D5-87BE-67443E8EF086}">
      <p15:sldGuideLst xmlns:p15="http://schemas.microsoft.com/office/powerpoint/2012/main">
        <p15:guide id="1" pos="449">
          <p15:clr>
            <a:srgbClr val="FBAE40"/>
          </p15:clr>
        </p15:guide>
        <p15:guide id="2" orient="horz" pos="447">
          <p15:clr>
            <a:srgbClr val="FBAE40"/>
          </p15:clr>
        </p15:guide>
        <p15:guide id="3" orient="horz" pos="776">
          <p15:clr>
            <a:srgbClr val="FBAE40"/>
          </p15:clr>
        </p15:guide>
        <p15:guide id="4" orient="horz" pos="1436">
          <p15:clr>
            <a:srgbClr val="FBAE40"/>
          </p15:clr>
        </p15:guide>
        <p15:guide id="5" orient="horz" pos="5621">
          <p15:clr>
            <a:srgbClr val="FBAE40"/>
          </p15:clr>
        </p15:guide>
        <p15:guide id="6" pos="104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7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794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592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870" y="2905488"/>
            <a:ext cx="5592132" cy="2501010"/>
          </a:xfrm>
        </p:spPr>
        <p:txBody>
          <a:bodyPr anchor="t" anchorCtr="0">
            <a:noAutofit/>
          </a:bodyPr>
          <a:lstStyle>
            <a:lvl1pPr>
              <a:spcBef>
                <a:spcPts val="0"/>
              </a:spcBef>
              <a:spcAft>
                <a:spcPts val="950"/>
              </a:spcAft>
              <a:defRPr sz="1268" b="0"/>
            </a:lvl1pPr>
            <a:lvl2pPr marL="0" indent="0">
              <a:spcBef>
                <a:spcPts val="0"/>
              </a:spcBef>
              <a:buNone/>
              <a:defRPr sz="1268"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3870" y="1467010"/>
            <a:ext cx="5592132" cy="923116"/>
          </a:xfrm>
        </p:spPr>
        <p:txBody>
          <a:bodyPr anchor="t" anchorCtr="0">
            <a:noAutofit/>
          </a:bodyPr>
          <a:lstStyle>
            <a:lvl1pPr>
              <a:defRPr sz="4358">
                <a:solidFill>
                  <a:schemeClr val="accent1"/>
                </a:solidFill>
                <a:latin typeface="+mj-lt"/>
              </a:defRPr>
            </a:lvl1pPr>
          </a:lstStyle>
          <a:p>
            <a:r>
              <a:rPr lang="en-US"/>
              <a:t>Thank you.</a:t>
            </a:r>
            <a:endParaRPr lang="de-DE"/>
          </a:p>
        </p:txBody>
      </p:sp>
      <p:pic>
        <p:nvPicPr>
          <p:cNvPr id="5"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869" y="5994002"/>
            <a:ext cx="1578051" cy="360000"/>
          </a:xfrm>
          <a:prstGeom prst="rect">
            <a:avLst/>
          </a:prstGeom>
        </p:spPr>
      </p:pic>
    </p:spTree>
    <p:extLst>
      <p:ext uri="{BB962C8B-B14F-4D97-AF65-F5344CB8AC3E}">
        <p14:creationId xmlns:p14="http://schemas.microsoft.com/office/powerpoint/2010/main" val="4109832172"/>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416">
          <p15:clr>
            <a:srgbClr val="FBAE40"/>
          </p15:clr>
        </p15:guide>
        <p15:guide id="2" orient="horz" pos="1302">
          <p15:clr>
            <a:srgbClr val="FBAE40"/>
          </p15:clr>
        </p15:guide>
        <p15:guide id="4" orient="horz" pos="2576">
          <p15:clr>
            <a:srgbClr val="FBAE40"/>
          </p15:clr>
        </p15:guide>
        <p15:guide id="5" orient="horz" pos="5633">
          <p15:clr>
            <a:srgbClr val="FBAE40"/>
          </p15:clr>
        </p15:guide>
        <p15:guide id="6" pos="449">
          <p15:clr>
            <a:srgbClr val="FBAE40"/>
          </p15:clr>
        </p15:guide>
        <p15:guide id="8" pos="5432">
          <p15:clr>
            <a:srgbClr val="FBAE40"/>
          </p15:clr>
        </p15:guide>
        <p15:guide id="9" orient="horz" pos="44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Copyright information"/>
          <p:cNvSpPr txBox="1"/>
          <p:nvPr/>
        </p:nvSpPr>
        <p:spPr bwMode="black">
          <a:xfrm>
            <a:off x="503868" y="1620001"/>
            <a:ext cx="11182287" cy="2527936"/>
          </a:xfrm>
          <a:prstGeom prst="rect">
            <a:avLst/>
          </a:prstGeom>
          <a:noFill/>
        </p:spPr>
        <p:txBody>
          <a:bodyPr wrap="square" lIns="0" tIns="0" rIns="0" bIns="0" rtlCol="0">
            <a:spAutoFit/>
          </a:bodyPr>
          <a:lstStyle/>
          <a:p>
            <a:pPr>
              <a:spcBef>
                <a:spcPts val="950"/>
              </a:spcBef>
            </a:pPr>
            <a:r>
              <a:rPr lang="en-US" sz="873"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950"/>
              </a:spcBef>
            </a:pPr>
            <a:r>
              <a:rPr lang="en-US" sz="873"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873" kern="1200">
                <a:solidFill>
                  <a:schemeClr val="tx1"/>
                </a:solidFill>
                <a:latin typeface="Arial"/>
                <a:ea typeface="Arial Unicode MS" panose="020B0604020202020204" pitchFamily="34" charset="-128"/>
                <a:cs typeface="+mn-cs"/>
              </a:rPr>
            </a:br>
            <a:r>
              <a:rPr lang="en-US" sz="873" kern="1200">
                <a:solidFill>
                  <a:schemeClr val="tx1"/>
                </a:solidFill>
                <a:latin typeface="Arial"/>
                <a:ea typeface="Arial Unicode MS" panose="020B0604020202020204" pitchFamily="34" charset="-128"/>
                <a:cs typeface="+mn-cs"/>
              </a:rPr>
              <a:t>of other software vendors. National product specifications may vary.</a:t>
            </a:r>
          </a:p>
          <a:p>
            <a:pPr>
              <a:spcBef>
                <a:spcPts val="950"/>
              </a:spcBef>
            </a:pPr>
            <a:r>
              <a:rPr lang="en-US" sz="873"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873" kern="1200">
                <a:solidFill>
                  <a:schemeClr val="tx1"/>
                </a:solidFill>
                <a:latin typeface="Arial"/>
                <a:ea typeface="Arial Unicode MS" panose="020B0604020202020204" pitchFamily="34" charset="-128"/>
                <a:cs typeface="+mn-cs"/>
              </a:rPr>
            </a:br>
            <a:r>
              <a:rPr lang="en-US" sz="873" kern="120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950"/>
              </a:spcBef>
            </a:pPr>
            <a:r>
              <a:rPr lang="en-US" sz="873"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73" kern="1200" baseline="0">
                <a:solidFill>
                  <a:schemeClr val="tx1"/>
                </a:solidFill>
                <a:latin typeface="Arial"/>
                <a:ea typeface="Arial Unicode MS" panose="020B0604020202020204" pitchFamily="34" charset="-128"/>
                <a:cs typeface="+mn-cs"/>
              </a:rPr>
              <a:t> </a:t>
            </a:r>
            <a:r>
              <a:rPr lang="en-US" sz="873"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950"/>
              </a:spcBef>
            </a:pPr>
            <a:r>
              <a:rPr lang="en-US" sz="873"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873" kern="1200">
                <a:solidFill>
                  <a:schemeClr val="tx1"/>
                </a:solidFill>
                <a:latin typeface="Arial"/>
                <a:ea typeface="Arial Unicode MS" panose="020B0604020202020204" pitchFamily="34" charset="-128"/>
                <a:cs typeface="+mn-cs"/>
              </a:rPr>
            </a:br>
            <a:r>
              <a:rPr lang="en-US" sz="873" kern="120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873" kern="1200">
                <a:solidFill>
                  <a:schemeClr val="tx1"/>
                </a:solidFill>
                <a:latin typeface="Arial"/>
                <a:ea typeface="Arial Unicode MS" panose="020B0604020202020204" pitchFamily="34" charset="-128"/>
                <a:cs typeface="+mn-cs"/>
              </a:rPr>
            </a:br>
            <a:br>
              <a:rPr lang="en-US" sz="873" kern="1200">
                <a:solidFill>
                  <a:schemeClr val="tx1"/>
                </a:solidFill>
                <a:latin typeface="Arial"/>
                <a:ea typeface="Arial Unicode MS" panose="020B0604020202020204" pitchFamily="34" charset="-128"/>
                <a:cs typeface="+mn-cs"/>
              </a:rPr>
            </a:br>
            <a:r>
              <a:rPr lang="en-US" sz="873" kern="1200">
                <a:solidFill>
                  <a:schemeClr val="tx1"/>
                </a:solidFill>
                <a:latin typeface="Arial"/>
                <a:ea typeface="Arial Unicode MS" panose="020B0604020202020204" pitchFamily="34" charset="-128"/>
                <a:cs typeface="+mn-cs"/>
              </a:rPr>
              <a:t>See </a:t>
            </a:r>
            <a:r>
              <a:rPr lang="en-US" sz="873" kern="1200">
                <a:solidFill>
                  <a:schemeClr val="tx2"/>
                </a:solidFill>
                <a:latin typeface="Arial"/>
                <a:ea typeface="Arial Unicode MS" panose="020B0604020202020204" pitchFamily="34" charset="-128"/>
                <a:cs typeface="+mn-cs"/>
                <a:hlinkClick r:id="rId2"/>
              </a:rPr>
              <a:t>http://global.sap.com/corporate-en/legal/copyright/index.epx</a:t>
            </a:r>
            <a:r>
              <a:rPr lang="en-US" sz="873" kern="1200">
                <a:solidFill>
                  <a:schemeClr val="tx2"/>
                </a:solidFill>
                <a:latin typeface="Arial"/>
                <a:ea typeface="Arial Unicode MS" panose="020B0604020202020204" pitchFamily="34" charset="-128"/>
                <a:cs typeface="+mn-cs"/>
              </a:rPr>
              <a:t> </a:t>
            </a:r>
            <a:r>
              <a:rPr lang="en-US" sz="873" kern="1200">
                <a:solidFill>
                  <a:schemeClr val="tx1"/>
                </a:solidFill>
                <a:latin typeface="Arial"/>
                <a:ea typeface="Arial Unicode MS" panose="020B0604020202020204" pitchFamily="34" charset="-128"/>
                <a:cs typeface="+mn-cs"/>
              </a:rPr>
              <a:t>for additional trademark information and notices.</a:t>
            </a:r>
          </a:p>
        </p:txBody>
      </p:sp>
      <p:sp>
        <p:nvSpPr>
          <p:cNvPr id="3" name="Headline Copyright english"/>
          <p:cNvSpPr txBox="1"/>
          <p:nvPr userDrawn="1"/>
        </p:nvSpPr>
        <p:spPr>
          <a:xfrm>
            <a:off x="503872" y="719835"/>
            <a:ext cx="6928243" cy="29270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902" b="0" noProof="0"/>
              <a:t>© 2018 SAP SE or an SAP affiliate company. All rights reserved.</a:t>
            </a:r>
            <a:endParaRPr lang="de-DE" sz="1902" kern="0">
              <a:ea typeface="Arial Unicode MS" pitchFamily="34" charset="-128"/>
              <a:cs typeface="Arial Unicode MS" pitchFamily="34" charset="-128"/>
            </a:endParaRPr>
          </a:p>
        </p:txBody>
      </p:sp>
      <p:grpSp>
        <p:nvGrpSpPr>
          <p:cNvPr id="10" name="Group 9"/>
          <p:cNvGrpSpPr/>
          <p:nvPr userDrawn="1"/>
        </p:nvGrpSpPr>
        <p:grpSpPr>
          <a:xfrm>
            <a:off x="0" y="0"/>
            <a:ext cx="12192000" cy="251942"/>
            <a:chOff x="0" y="0"/>
            <a:chExt cx="12195175" cy="251942"/>
          </a:xfrm>
        </p:grpSpPr>
        <p:sp>
          <p:nvSpPr>
            <p:cNvPr id="11"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nvGrpSpPr>
            <p:cNvPr id="12" name="Secondary Motion Band"/>
            <p:cNvGrpSpPr/>
            <p:nvPr userDrawn="1"/>
          </p:nvGrpSpPr>
          <p:grpSpPr>
            <a:xfrm>
              <a:off x="10682127" y="0"/>
              <a:ext cx="1513048" cy="251942"/>
              <a:chOff x="10682127" y="0"/>
              <a:chExt cx="1513048" cy="252000"/>
            </a:xfrm>
          </p:grpSpPr>
          <p:sp>
            <p:nvSpPr>
              <p:cNvPr id="13"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4"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5"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652369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4" name="Copyright information"/>
          <p:cNvSpPr txBox="1"/>
          <p:nvPr userDrawn="1"/>
        </p:nvSpPr>
        <p:spPr bwMode="black">
          <a:xfrm>
            <a:off x="503870" y="1620001"/>
            <a:ext cx="11182287" cy="2796599"/>
          </a:xfrm>
          <a:prstGeom prst="rect">
            <a:avLst/>
          </a:prstGeom>
          <a:noFill/>
        </p:spPr>
        <p:txBody>
          <a:bodyPr wrap="square" lIns="0" tIns="0" rIns="0" bIns="0" rtlCol="0">
            <a:spAutoFit/>
          </a:bodyPr>
          <a:lstStyle/>
          <a:p>
            <a:pPr>
              <a:spcBef>
                <a:spcPts val="950"/>
              </a:spcBef>
            </a:pPr>
            <a:r>
              <a:rPr lang="de-DE" sz="873"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950"/>
              </a:spcBef>
            </a:pPr>
            <a:r>
              <a:rPr lang="de-DE" sz="873"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950"/>
              </a:spcBef>
            </a:pPr>
            <a:r>
              <a:rPr lang="de-DE" sz="873"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873" kern="1200" noProof="0">
                <a:solidFill>
                  <a:schemeClr val="tx1"/>
                </a:solidFill>
                <a:effectLst/>
                <a:latin typeface="Arial"/>
                <a:ea typeface="+mn-ea"/>
                <a:cs typeface="+mn-cs"/>
              </a:rPr>
            </a:br>
            <a:r>
              <a:rPr lang="de-DE" sz="873" kern="1200" noProof="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873" kern="1200" noProof="0">
                <a:solidFill>
                  <a:schemeClr val="tx1"/>
                </a:solidFill>
                <a:effectLst/>
                <a:latin typeface="Arial"/>
                <a:ea typeface="+mn-ea"/>
                <a:cs typeface="+mn-cs"/>
              </a:rPr>
            </a:br>
            <a:r>
              <a:rPr lang="de-DE" sz="873" kern="1200" noProof="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950"/>
              </a:spcBef>
            </a:pPr>
            <a:r>
              <a:rPr lang="de-DE" sz="873"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950"/>
              </a:spcBef>
            </a:pPr>
            <a:r>
              <a:rPr lang="de-DE" sz="873"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873" kern="1200" noProof="0">
                <a:solidFill>
                  <a:schemeClr val="tx1"/>
                </a:solidFill>
                <a:effectLst/>
                <a:latin typeface="Arial"/>
                <a:ea typeface="+mn-ea"/>
                <a:cs typeface="+mn-cs"/>
              </a:rPr>
            </a:br>
            <a:r>
              <a:rPr lang="de-DE" sz="873" kern="1200" noProof="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873" kern="1200" noProof="0">
                <a:solidFill>
                  <a:schemeClr val="tx1"/>
                </a:solidFill>
                <a:effectLst/>
                <a:latin typeface="Arial"/>
                <a:ea typeface="+mn-ea"/>
                <a:cs typeface="+mn-cs"/>
              </a:rPr>
            </a:br>
            <a:r>
              <a:rPr lang="de-DE" sz="873" kern="1200" noProof="0">
                <a:solidFill>
                  <a:schemeClr val="tx1"/>
                </a:solidFill>
                <a:effectLst/>
                <a:latin typeface="Arial"/>
                <a:ea typeface="+mn-ea"/>
                <a:cs typeface="+mn-cs"/>
              </a:rPr>
              <a:t>Zusätzliche Informationen zur Marke und Vermerke finden Sie auf der Seite </a:t>
            </a:r>
            <a:r>
              <a:rPr lang="de-DE" sz="873" kern="1200" noProof="0">
                <a:solidFill>
                  <a:schemeClr val="tx1"/>
                </a:solidFill>
                <a:effectLst/>
                <a:latin typeface="Arial"/>
                <a:ea typeface="+mn-ea"/>
                <a:cs typeface="+mn-cs"/>
                <a:hlinkClick r:id="rId2"/>
              </a:rPr>
              <a:t>http://www.sap.com/corporate-de/legal/copyright/index.epx</a:t>
            </a:r>
            <a:endParaRPr lang="de-DE" sz="873" kern="1200" noProof="0">
              <a:solidFill>
                <a:schemeClr val="tx1"/>
              </a:solidFill>
              <a:effectLst/>
              <a:latin typeface="Arial"/>
              <a:ea typeface="+mn-ea"/>
              <a:cs typeface="+mn-cs"/>
            </a:endParaRPr>
          </a:p>
        </p:txBody>
      </p:sp>
      <p:sp>
        <p:nvSpPr>
          <p:cNvPr id="10" name="Headline Copyright german"/>
          <p:cNvSpPr txBox="1"/>
          <p:nvPr userDrawn="1"/>
        </p:nvSpPr>
        <p:spPr>
          <a:xfrm>
            <a:off x="503871" y="719835"/>
            <a:ext cx="8455584" cy="29270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902" b="0" noProof="0"/>
              <a:t>© </a:t>
            </a:r>
            <a:r>
              <a:rPr lang="de-DE" sz="1902" b="0" noProof="0"/>
              <a:t>2018 SAP SE oder ein SAP-Konzernunternehmen. Alle Rechte vorbehalten.</a:t>
            </a:r>
            <a:endParaRPr lang="de-DE" sz="1902" kern="0">
              <a:ea typeface="Arial Unicode MS" pitchFamily="34" charset="-128"/>
              <a:cs typeface="Arial Unicode MS" pitchFamily="34" charset="-128"/>
            </a:endParaRPr>
          </a:p>
        </p:txBody>
      </p:sp>
      <p:grpSp>
        <p:nvGrpSpPr>
          <p:cNvPr id="11" name="Group 10"/>
          <p:cNvGrpSpPr/>
          <p:nvPr userDrawn="1"/>
        </p:nvGrpSpPr>
        <p:grpSpPr>
          <a:xfrm>
            <a:off x="0" y="0"/>
            <a:ext cx="12192000"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nvGrpSpPr>
            <p:cNvPr id="13" name="Secondary Motion Band"/>
            <p:cNvGrpSpPr/>
            <p:nvPr userDrawn="1"/>
          </p:nvGrpSpPr>
          <p:grpSpPr>
            <a:xfrm>
              <a:off x="10682127" y="0"/>
              <a:ext cx="1513048" cy="251942"/>
              <a:chOff x="10682127" y="0"/>
              <a:chExt cx="1513048" cy="252000"/>
            </a:xfrm>
          </p:grpSpPr>
          <p:sp>
            <p:nvSpPr>
              <p:cNvPr id="14"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5"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6"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73659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95C6-EA7D-3A42-89AB-BD1A97041A5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1C913C2-6DBA-924E-8CD0-2A65DF4DE8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4096AC8-2BF8-7D4F-96C3-DB6F4419FEC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19C4118-8FDA-4B4D-BEB2-8BF4BEA7990B}"/>
              </a:ext>
            </a:extLst>
          </p:cNvPr>
          <p:cNvSpPr>
            <a:spLocks noGrp="1"/>
          </p:cNvSpPr>
          <p:nvPr>
            <p:ph type="dt" sz="half" idx="10"/>
          </p:nvPr>
        </p:nvSpPr>
        <p:spPr/>
        <p:txBody>
          <a:bodyPr/>
          <a:lstStyle/>
          <a:p>
            <a:fld id="{B5941CEF-25F1-0E4E-884D-D78452A6F369}" type="datetimeFigureOut">
              <a:rPr lang="en-GB" smtClean="0"/>
              <a:t>01/07/2021</a:t>
            </a:fld>
            <a:endParaRPr lang="en-GB"/>
          </a:p>
        </p:txBody>
      </p:sp>
      <p:sp>
        <p:nvSpPr>
          <p:cNvPr id="6" name="Footer Placeholder 5">
            <a:extLst>
              <a:ext uri="{FF2B5EF4-FFF2-40B4-BE49-F238E27FC236}">
                <a16:creationId xmlns:a16="http://schemas.microsoft.com/office/drawing/2014/main" id="{556AA309-15CD-5C4F-86F9-D8187F9FC3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0968BA-CB9C-7E43-8523-A5492919C864}"/>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4285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92B1-E97F-4E44-BA13-7C261CB2072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3BDEBB9-4441-9844-825D-573608833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A47847-8AF4-B644-A753-97144F492C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0804225-91C6-5849-A10F-708D8826D6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32E85F-571F-2143-ABCD-010F864AE9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29D9F28-9151-E345-AEAE-7725368676F2}"/>
              </a:ext>
            </a:extLst>
          </p:cNvPr>
          <p:cNvSpPr>
            <a:spLocks noGrp="1"/>
          </p:cNvSpPr>
          <p:nvPr>
            <p:ph type="dt" sz="half" idx="10"/>
          </p:nvPr>
        </p:nvSpPr>
        <p:spPr/>
        <p:txBody>
          <a:bodyPr/>
          <a:lstStyle/>
          <a:p>
            <a:fld id="{B5941CEF-25F1-0E4E-884D-D78452A6F369}" type="datetimeFigureOut">
              <a:rPr lang="en-GB" smtClean="0"/>
              <a:t>01/07/2021</a:t>
            </a:fld>
            <a:endParaRPr lang="en-GB"/>
          </a:p>
        </p:txBody>
      </p:sp>
      <p:sp>
        <p:nvSpPr>
          <p:cNvPr id="8" name="Footer Placeholder 7">
            <a:extLst>
              <a:ext uri="{FF2B5EF4-FFF2-40B4-BE49-F238E27FC236}">
                <a16:creationId xmlns:a16="http://schemas.microsoft.com/office/drawing/2014/main" id="{7EF552A0-3D5E-9D4A-ACAF-016E51E861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4EEE2B4-E59E-F048-90CA-F2A57E5B89A7}"/>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91900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DD52-5663-6B4D-9C5D-DA40B61CFCB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994BD26-824F-E647-BFA8-42B78703E309}"/>
              </a:ext>
            </a:extLst>
          </p:cNvPr>
          <p:cNvSpPr>
            <a:spLocks noGrp="1"/>
          </p:cNvSpPr>
          <p:nvPr>
            <p:ph type="dt" sz="half" idx="10"/>
          </p:nvPr>
        </p:nvSpPr>
        <p:spPr/>
        <p:txBody>
          <a:bodyPr/>
          <a:lstStyle/>
          <a:p>
            <a:fld id="{B5941CEF-25F1-0E4E-884D-D78452A6F369}" type="datetimeFigureOut">
              <a:rPr lang="en-GB" smtClean="0"/>
              <a:t>01/07/2021</a:t>
            </a:fld>
            <a:endParaRPr lang="en-GB"/>
          </a:p>
        </p:txBody>
      </p:sp>
      <p:sp>
        <p:nvSpPr>
          <p:cNvPr id="4" name="Footer Placeholder 3">
            <a:extLst>
              <a:ext uri="{FF2B5EF4-FFF2-40B4-BE49-F238E27FC236}">
                <a16:creationId xmlns:a16="http://schemas.microsoft.com/office/drawing/2014/main" id="{3AC53B42-9708-3B49-AB91-3001F43AD6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83D71E-AE1F-8140-9300-A25723DE0006}"/>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48479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4A7C0-3399-F54C-9E24-73DA35FF0969}"/>
              </a:ext>
            </a:extLst>
          </p:cNvPr>
          <p:cNvSpPr>
            <a:spLocks noGrp="1"/>
          </p:cNvSpPr>
          <p:nvPr>
            <p:ph type="dt" sz="half" idx="10"/>
          </p:nvPr>
        </p:nvSpPr>
        <p:spPr/>
        <p:txBody>
          <a:bodyPr/>
          <a:lstStyle/>
          <a:p>
            <a:fld id="{B5941CEF-25F1-0E4E-884D-D78452A6F369}" type="datetimeFigureOut">
              <a:rPr lang="en-GB" smtClean="0"/>
              <a:t>01/07/2021</a:t>
            </a:fld>
            <a:endParaRPr lang="en-GB"/>
          </a:p>
        </p:txBody>
      </p:sp>
      <p:sp>
        <p:nvSpPr>
          <p:cNvPr id="3" name="Footer Placeholder 2">
            <a:extLst>
              <a:ext uri="{FF2B5EF4-FFF2-40B4-BE49-F238E27FC236}">
                <a16:creationId xmlns:a16="http://schemas.microsoft.com/office/drawing/2014/main" id="{EB40D304-949F-BB46-95F1-F669EABACB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4300E-7796-3E44-A1A2-FC7C603DBE9D}"/>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99851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06E5-EDD2-E54E-BE0A-83C79E7562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1530CE7-5FED-2E44-B6DA-DC72772722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359453A-0034-D048-8EB2-00A6AB6F1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FF093E-C4EB-2F43-9233-5710B69B6B75}"/>
              </a:ext>
            </a:extLst>
          </p:cNvPr>
          <p:cNvSpPr>
            <a:spLocks noGrp="1"/>
          </p:cNvSpPr>
          <p:nvPr>
            <p:ph type="dt" sz="half" idx="10"/>
          </p:nvPr>
        </p:nvSpPr>
        <p:spPr/>
        <p:txBody>
          <a:bodyPr/>
          <a:lstStyle/>
          <a:p>
            <a:fld id="{B5941CEF-25F1-0E4E-884D-D78452A6F369}" type="datetimeFigureOut">
              <a:rPr lang="en-GB" smtClean="0"/>
              <a:t>01/07/2021</a:t>
            </a:fld>
            <a:endParaRPr lang="en-GB"/>
          </a:p>
        </p:txBody>
      </p:sp>
      <p:sp>
        <p:nvSpPr>
          <p:cNvPr id="6" name="Footer Placeholder 5">
            <a:extLst>
              <a:ext uri="{FF2B5EF4-FFF2-40B4-BE49-F238E27FC236}">
                <a16:creationId xmlns:a16="http://schemas.microsoft.com/office/drawing/2014/main" id="{783E921E-11B5-C042-8939-75DEFB7130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3A144-A329-9D4C-BFCD-3C507B0D0032}"/>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386380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1B61-5AEA-B147-8322-3125D0B84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B64CF9E-993D-7545-A1ED-597B0ED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563694-466C-654F-B41A-73E89E359E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1B884D-AAB1-5246-A087-9405899DFE4E}"/>
              </a:ext>
            </a:extLst>
          </p:cNvPr>
          <p:cNvSpPr>
            <a:spLocks noGrp="1"/>
          </p:cNvSpPr>
          <p:nvPr>
            <p:ph type="dt" sz="half" idx="10"/>
          </p:nvPr>
        </p:nvSpPr>
        <p:spPr/>
        <p:txBody>
          <a:bodyPr/>
          <a:lstStyle/>
          <a:p>
            <a:fld id="{B5941CEF-25F1-0E4E-884D-D78452A6F369}" type="datetimeFigureOut">
              <a:rPr lang="en-GB" smtClean="0"/>
              <a:t>01/07/2021</a:t>
            </a:fld>
            <a:endParaRPr lang="en-GB"/>
          </a:p>
        </p:txBody>
      </p:sp>
      <p:sp>
        <p:nvSpPr>
          <p:cNvPr id="6" name="Footer Placeholder 5">
            <a:extLst>
              <a:ext uri="{FF2B5EF4-FFF2-40B4-BE49-F238E27FC236}">
                <a16:creationId xmlns:a16="http://schemas.microsoft.com/office/drawing/2014/main" id="{44422AA6-E826-FA48-88E6-D78888F47D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98D1C5-F256-B842-8E77-92B6F4B3FC1D}"/>
              </a:ext>
            </a:extLst>
          </p:cNvPr>
          <p:cNvSpPr>
            <a:spLocks noGrp="1"/>
          </p:cNvSpPr>
          <p:nvPr>
            <p:ph type="sldNum" sz="quarter" idx="12"/>
          </p:nvPr>
        </p:nvSpPr>
        <p:spPr/>
        <p:txBody>
          <a:bodyPr/>
          <a:lstStyle/>
          <a:p>
            <a:fld id="{FCBA1A97-01D6-DB42-8EF1-DC3938C84D03}" type="slidenum">
              <a:rPr lang="en-GB" smtClean="0"/>
              <a:t>‹#›</a:t>
            </a:fld>
            <a:endParaRPr lang="en-GB"/>
          </a:p>
        </p:txBody>
      </p:sp>
    </p:spTree>
    <p:extLst>
      <p:ext uri="{BB962C8B-B14F-4D97-AF65-F5344CB8AC3E}">
        <p14:creationId xmlns:p14="http://schemas.microsoft.com/office/powerpoint/2010/main" val="415429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122740-2308-BC48-8491-6F7FB2189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4D5FF79-9605-C441-84F5-545D1E4DB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E575AAA-AC84-2F41-BDE2-6CA84D86AA07}"/>
              </a:ext>
            </a:extLst>
          </p:cNvPr>
          <p:cNvSpPr>
            <a:spLocks noGrp="1"/>
          </p:cNvSpPr>
          <p:nvPr>
            <p:ph type="dt" sz="half" idx="2"/>
          </p:nvPr>
        </p:nvSpPr>
        <p:spPr>
          <a:xfrm>
            <a:off x="2593910" y="6356350"/>
            <a:ext cx="98749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41CEF-25F1-0E4E-884D-D78452A6F369}" type="datetimeFigureOut">
              <a:rPr lang="en-GB" smtClean="0"/>
              <a:t>01/07/2021</a:t>
            </a:fld>
            <a:endParaRPr lang="en-GB"/>
          </a:p>
        </p:txBody>
      </p:sp>
      <p:sp>
        <p:nvSpPr>
          <p:cNvPr id="5" name="Footer Placeholder 4">
            <a:extLst>
              <a:ext uri="{FF2B5EF4-FFF2-40B4-BE49-F238E27FC236}">
                <a16:creationId xmlns:a16="http://schemas.microsoft.com/office/drawing/2014/main" id="{0611144D-5BCC-7F4C-B3C9-BD7B0EC68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A98B53-7312-A542-AF8D-70D6D08463FA}"/>
              </a:ext>
            </a:extLst>
          </p:cNvPr>
          <p:cNvSpPr>
            <a:spLocks noGrp="1"/>
          </p:cNvSpPr>
          <p:nvPr>
            <p:ph type="sldNum" sz="quarter" idx="4"/>
          </p:nvPr>
        </p:nvSpPr>
        <p:spPr>
          <a:xfrm>
            <a:off x="8610600" y="6356350"/>
            <a:ext cx="15970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A1A97-01D6-DB42-8EF1-DC3938C84D03}" type="slidenum">
              <a:rPr lang="en-GB" smtClean="0"/>
              <a:t>‹#›</a:t>
            </a:fld>
            <a:endParaRPr lang="en-GB"/>
          </a:p>
        </p:txBody>
      </p:sp>
      <p:pic>
        <p:nvPicPr>
          <p:cNvPr id="7" name="Google Shape;7;p31">
            <a:extLst>
              <a:ext uri="{FF2B5EF4-FFF2-40B4-BE49-F238E27FC236}">
                <a16:creationId xmlns:a16="http://schemas.microsoft.com/office/drawing/2014/main" id="{607D3059-3690-F143-9328-E10F10A5394B}"/>
              </a:ext>
            </a:extLst>
          </p:cNvPr>
          <p:cNvPicPr preferRelativeResize="0"/>
          <p:nvPr userDrawn="1"/>
        </p:nvPicPr>
        <p:blipFill rotWithShape="1">
          <a:blip r:embed="rId13" cstate="screen">
            <a:alphaModFix/>
            <a:extLst>
              <a:ext uri="{28A0092B-C50C-407E-A947-70E740481C1C}">
                <a14:useLocalDpi xmlns:a14="http://schemas.microsoft.com/office/drawing/2010/main"/>
              </a:ext>
            </a:extLst>
          </a:blip>
          <a:srcRect/>
          <a:stretch/>
        </p:blipFill>
        <p:spPr>
          <a:xfrm>
            <a:off x="443999" y="5660989"/>
            <a:ext cx="1464313" cy="943459"/>
          </a:xfrm>
          <a:prstGeom prst="rect">
            <a:avLst/>
          </a:prstGeom>
          <a:noFill/>
          <a:ln>
            <a:noFill/>
          </a:ln>
        </p:spPr>
      </p:pic>
      <p:pic>
        <p:nvPicPr>
          <p:cNvPr id="8" name="Google Shape;656;p21">
            <a:extLst>
              <a:ext uri="{FF2B5EF4-FFF2-40B4-BE49-F238E27FC236}">
                <a16:creationId xmlns:a16="http://schemas.microsoft.com/office/drawing/2014/main" id="{DDFE8B26-D64B-284F-B082-7FEC8F242460}"/>
              </a:ext>
            </a:extLst>
          </p:cNvPr>
          <p:cNvPicPr preferRelativeResize="0"/>
          <p:nvPr userDrawn="1"/>
        </p:nvPicPr>
        <p:blipFill rotWithShape="1">
          <a:blip r:embed="rId14" cstate="screen">
            <a:alphaModFix/>
            <a:extLst>
              <a:ext uri="{28A0092B-C50C-407E-A947-70E740481C1C}">
                <a14:useLocalDpi xmlns:a14="http://schemas.microsoft.com/office/drawing/2010/main"/>
              </a:ext>
            </a:extLst>
          </a:blip>
          <a:srcRect/>
          <a:stretch/>
        </p:blipFill>
        <p:spPr>
          <a:xfrm>
            <a:off x="10834798" y="5917012"/>
            <a:ext cx="855306" cy="431411"/>
          </a:xfrm>
          <a:prstGeom prst="rect">
            <a:avLst/>
          </a:prstGeom>
          <a:noFill/>
          <a:ln>
            <a:noFill/>
          </a:ln>
        </p:spPr>
      </p:pic>
      <p:pic>
        <p:nvPicPr>
          <p:cNvPr id="12" name="Picture 11" descr="A picture containing transport, wheel&#10;&#10;Description automatically generated">
            <a:extLst>
              <a:ext uri="{FF2B5EF4-FFF2-40B4-BE49-F238E27FC236}">
                <a16:creationId xmlns:a16="http://schemas.microsoft.com/office/drawing/2014/main" id="{66B56EEC-CAF7-2045-8F53-09CD34291FD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621962" y="185738"/>
            <a:ext cx="1463675" cy="574527"/>
          </a:xfrm>
          <a:prstGeom prst="rect">
            <a:avLst/>
          </a:prstGeom>
        </p:spPr>
      </p:pic>
    </p:spTree>
    <p:extLst>
      <p:ext uri="{BB962C8B-B14F-4D97-AF65-F5344CB8AC3E}">
        <p14:creationId xmlns:p14="http://schemas.microsoft.com/office/powerpoint/2010/main" val="1941031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75224" y="6536751"/>
            <a:ext cx="112210" cy="109710"/>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713" noProof="0" smtClean="0"/>
              <a:pPr marL="0" lvl="0" indent="0" algn="r">
                <a:buNone/>
              </a:pPr>
              <a:t>‹#›</a:t>
            </a:fld>
            <a:endParaRPr lang="en-US" sz="713" noProof="0"/>
          </a:p>
        </p:txBody>
      </p:sp>
      <p:sp>
        <p:nvSpPr>
          <p:cNvPr id="11" name="Classification"/>
          <p:cNvSpPr txBox="1"/>
          <p:nvPr userDrawn="1"/>
        </p:nvSpPr>
        <p:spPr bwMode="black">
          <a:xfrm>
            <a:off x="2813922" y="6559835"/>
            <a:ext cx="218008" cy="73097"/>
          </a:xfrm>
          <a:prstGeom prst="rect">
            <a:avLst/>
          </a:prstGeom>
          <a:noFill/>
        </p:spPr>
        <p:txBody>
          <a:bodyPr wrap="none" lIns="0" tIns="0" rIns="0" bIns="0" rtlCol="0">
            <a:spAutoFit/>
          </a:bodyPr>
          <a:lstStyle/>
          <a:p>
            <a:pPr marL="0" marR="0" indent="0" algn="l" defTabSz="86245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475" b="0" i="0" u="none" kern="0" baseline="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3872" y="6559836"/>
            <a:ext cx="2269088" cy="73097"/>
          </a:xfrm>
          <a:prstGeom prst="rect">
            <a:avLst/>
          </a:prstGeom>
          <a:noFill/>
        </p:spPr>
        <p:txBody>
          <a:bodyPr wrap="square" lIns="0" tIns="0" rIns="0" bIns="0" rtlCol="0">
            <a:spAutoFit/>
          </a:bodyPr>
          <a:lstStyle/>
          <a:p>
            <a:pPr marL="66648" marR="0" indent="-66648" algn="l" defTabSz="86245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475" noProof="0">
                <a:solidFill>
                  <a:schemeClr val="tx1"/>
                </a:solidFill>
              </a:rPr>
              <a:t>2018 SAP SE or an SAP affiliate company. All rights reserved.  </a:t>
            </a:r>
            <a:r>
              <a:rPr kumimoji="0" lang="en-US" sz="475" b="0" i="0" u="none" kern="0" baseline="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3873" y="1620001"/>
            <a:ext cx="11183564"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3873" y="504001"/>
            <a:ext cx="11183564" cy="292640"/>
          </a:xfrm>
          <a:prstGeom prst="rect">
            <a:avLst/>
          </a:prstGeom>
        </p:spPr>
        <p:txBody>
          <a:bodyPr vert="horz" wrap="square" lIns="0" tIns="0" rIns="0" bIns="0" rtlCol="0" anchor="t" anchorCtr="0">
            <a:spAutoFit/>
          </a:bodyPr>
          <a:lstStyle/>
          <a:p>
            <a:r>
              <a:rPr lang="en-US" noProof="0"/>
              <a:t>Insert page title (sentence case)</a:t>
            </a:r>
          </a:p>
        </p:txBody>
      </p:sp>
      <p:grpSp>
        <p:nvGrpSpPr>
          <p:cNvPr id="4" name="Group 3"/>
          <p:cNvGrpSpPr/>
          <p:nvPr userDrawn="1"/>
        </p:nvGrpSpPr>
        <p:grpSpPr>
          <a:xfrm>
            <a:off x="0" y="0"/>
            <a:ext cx="12192000"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nvGrpSpPr>
            <p:cNvPr id="9" name="Secondary Motion Band"/>
            <p:cNvGrpSpPr/>
            <p:nvPr userDrawn="1"/>
          </p:nvGrpSpPr>
          <p:grpSpPr>
            <a:xfrm>
              <a:off x="10682127" y="0"/>
              <a:ext cx="1513048" cy="251942"/>
              <a:chOff x="10682127" y="0"/>
              <a:chExt cx="1513048" cy="252000"/>
            </a:xfrm>
          </p:grpSpPr>
          <p:sp>
            <p:nvSpPr>
              <p:cNvPr id="16"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7"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sp>
            <p:nvSpPr>
              <p:cNvPr id="18"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724322" fontAlgn="base">
                  <a:lnSpc>
                    <a:spcPct val="100000"/>
                  </a:lnSpc>
                  <a:spcBef>
                    <a:spcPct val="50000"/>
                  </a:spcBef>
                  <a:spcAft>
                    <a:spcPct val="0"/>
                  </a:spcAft>
                  <a:buClr>
                    <a:srgbClr val="F0AB00"/>
                  </a:buClr>
                  <a:buSzPct val="80000"/>
                  <a:tabLst/>
                </a:pPr>
                <a:endParaRPr kumimoji="0" lang="en-US" sz="1585" b="0" i="0" u="none" strike="noStrike" kern="0" cap="none" spc="0" normalizeH="0" baseline="0" noProof="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20117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862451" rtl="0" eaLnBrk="1" latinLnBrk="0" hangingPunct="1">
        <a:spcBef>
          <a:spcPct val="0"/>
        </a:spcBef>
        <a:buNone/>
        <a:defRPr sz="1902" b="1" kern="1200" baseline="0">
          <a:solidFill>
            <a:schemeClr val="tx1"/>
          </a:solidFill>
          <a:latin typeface="+mj-lt"/>
          <a:ea typeface="+mj-ea"/>
          <a:cs typeface="+mj-cs"/>
        </a:defRPr>
      </a:lvl1pPr>
    </p:titleStyle>
    <p:bodyStyle>
      <a:lvl1pPr marL="0" indent="0" algn="l" defTabSz="862451" rtl="0" eaLnBrk="1" latinLnBrk="0" hangingPunct="1">
        <a:spcBef>
          <a:spcPts val="1426"/>
        </a:spcBef>
        <a:buClr>
          <a:schemeClr val="accent1"/>
        </a:buClr>
        <a:buSzPct val="80000"/>
        <a:buFontTx/>
        <a:buNone/>
        <a:defRPr sz="1585" b="0" kern="1200">
          <a:solidFill>
            <a:schemeClr val="tx1"/>
          </a:solidFill>
          <a:latin typeface="+mn-lt"/>
          <a:ea typeface="+mn-ea"/>
          <a:cs typeface="+mn-cs"/>
        </a:defRPr>
      </a:lvl1pPr>
      <a:lvl2pPr marL="142583" indent="-142583" algn="l" defTabSz="862451" rtl="0" eaLnBrk="1" latinLnBrk="0" hangingPunct="1">
        <a:spcBef>
          <a:spcPts val="475"/>
        </a:spcBef>
        <a:buClr>
          <a:schemeClr val="accent1"/>
        </a:buClr>
        <a:buSzPct val="100000"/>
        <a:buFont typeface="Wingdings" pitchFamily="2" charset="2"/>
        <a:buChar char="§"/>
        <a:defRPr sz="1426" kern="1200">
          <a:solidFill>
            <a:schemeClr val="tx1"/>
          </a:solidFill>
          <a:latin typeface="+mn-lt"/>
          <a:ea typeface="+mn-ea"/>
          <a:cs typeface="+mn-cs"/>
        </a:defRPr>
      </a:lvl2pPr>
      <a:lvl3pPr marL="284253" indent="-142127" algn="l" defTabSz="862451" rtl="0" eaLnBrk="1" latinLnBrk="0" hangingPunct="1">
        <a:spcBef>
          <a:spcPts val="237"/>
        </a:spcBef>
        <a:buClr>
          <a:schemeClr val="tx1"/>
        </a:buClr>
        <a:buSzPct val="100000"/>
        <a:buFont typeface="Arial" panose="020B0604020202020204" pitchFamily="34" charset="0"/>
        <a:buChar char="–"/>
        <a:defRPr lang="en-US" sz="1426" kern="1200" noProof="0" dirty="0" smtClean="0">
          <a:solidFill>
            <a:schemeClr val="tx1"/>
          </a:solidFill>
          <a:latin typeface="+mn-lt"/>
          <a:ea typeface="+mn-ea"/>
          <a:cs typeface="+mn-cs"/>
        </a:defRPr>
      </a:lvl3pPr>
      <a:lvl4pPr marL="427750" indent="-142583" algn="l" defTabSz="862451" rtl="0" eaLnBrk="1" latinLnBrk="0" hangingPunct="1">
        <a:spcBef>
          <a:spcPts val="237"/>
        </a:spcBef>
        <a:buClr>
          <a:schemeClr val="tx1"/>
        </a:buClr>
        <a:buSzPct val="120000"/>
        <a:buFont typeface="Arial" pitchFamily="34" charset="0"/>
        <a:buChar char="▫"/>
        <a:defRPr sz="1268" kern="1200">
          <a:solidFill>
            <a:schemeClr val="tx1"/>
          </a:solidFill>
          <a:latin typeface="+mn-lt"/>
          <a:ea typeface="+mn-ea"/>
          <a:cs typeface="+mn-cs"/>
        </a:defRPr>
      </a:lvl4pPr>
      <a:lvl5pPr marL="570333" indent="-142583" algn="l" defTabSz="862451" rtl="0" eaLnBrk="1" latinLnBrk="0" hangingPunct="1">
        <a:spcBef>
          <a:spcPts val="80"/>
        </a:spcBef>
        <a:buClr>
          <a:schemeClr val="tx1"/>
        </a:buClr>
        <a:buSzPct val="100000"/>
        <a:buFont typeface="Symbol" panose="05050102010706020507" pitchFamily="18" charset="2"/>
        <a:buChar char="-"/>
        <a:defRPr sz="1110" kern="1200" baseline="0">
          <a:solidFill>
            <a:schemeClr val="tx1"/>
          </a:solidFill>
          <a:latin typeface="+mn-lt"/>
          <a:ea typeface="+mn-ea"/>
          <a:cs typeface="+mn-cs"/>
        </a:defRPr>
      </a:lvl5pPr>
      <a:lvl6pPr marL="2371739" indent="-215614" algn="l" defTabSz="862451" rtl="0" eaLnBrk="1" latinLnBrk="0" hangingPunct="1">
        <a:spcBef>
          <a:spcPct val="20000"/>
        </a:spcBef>
        <a:buFont typeface="Arial" pitchFamily="34" charset="0"/>
        <a:buChar char="•"/>
        <a:defRPr sz="1902" kern="1200">
          <a:solidFill>
            <a:schemeClr val="tx1"/>
          </a:solidFill>
          <a:latin typeface="+mn-lt"/>
          <a:ea typeface="+mn-ea"/>
          <a:cs typeface="+mn-cs"/>
        </a:defRPr>
      </a:lvl6pPr>
      <a:lvl7pPr marL="2802964" indent="-215614" algn="l" defTabSz="862451" rtl="0" eaLnBrk="1" latinLnBrk="0" hangingPunct="1">
        <a:spcBef>
          <a:spcPct val="20000"/>
        </a:spcBef>
        <a:buFont typeface="Arial" pitchFamily="34" charset="0"/>
        <a:buChar char="•"/>
        <a:defRPr sz="1902" kern="1200">
          <a:solidFill>
            <a:schemeClr val="tx1"/>
          </a:solidFill>
          <a:latin typeface="+mn-lt"/>
          <a:ea typeface="+mn-ea"/>
          <a:cs typeface="+mn-cs"/>
        </a:defRPr>
      </a:lvl7pPr>
      <a:lvl8pPr marL="3234188" indent="-215614" algn="l" defTabSz="862451" rtl="0" eaLnBrk="1" latinLnBrk="0" hangingPunct="1">
        <a:spcBef>
          <a:spcPct val="20000"/>
        </a:spcBef>
        <a:buFont typeface="Arial" pitchFamily="34" charset="0"/>
        <a:buChar char="•"/>
        <a:defRPr sz="1902" kern="1200">
          <a:solidFill>
            <a:schemeClr val="tx1"/>
          </a:solidFill>
          <a:latin typeface="+mn-lt"/>
          <a:ea typeface="+mn-ea"/>
          <a:cs typeface="+mn-cs"/>
        </a:defRPr>
      </a:lvl8pPr>
      <a:lvl9pPr marL="3665414" indent="-215614" algn="l" defTabSz="862451" rtl="0" eaLnBrk="1" latinLnBrk="0" hangingPunct="1">
        <a:spcBef>
          <a:spcPct val="20000"/>
        </a:spcBef>
        <a:buFont typeface="Arial" pitchFamily="34" charset="0"/>
        <a:buChar char="•"/>
        <a:defRPr sz="1902" kern="1200">
          <a:solidFill>
            <a:schemeClr val="tx1"/>
          </a:solidFill>
          <a:latin typeface="+mn-lt"/>
          <a:ea typeface="+mn-ea"/>
          <a:cs typeface="+mn-cs"/>
        </a:defRPr>
      </a:lvl9pPr>
    </p:bodyStyle>
    <p:otherStyle>
      <a:defPPr>
        <a:defRPr lang="de-DE"/>
      </a:defPPr>
      <a:lvl1pPr marL="0" algn="l" defTabSz="862451" rtl="0" eaLnBrk="1" latinLnBrk="0" hangingPunct="1">
        <a:defRPr sz="1663" kern="1200">
          <a:solidFill>
            <a:schemeClr val="tx1"/>
          </a:solidFill>
          <a:latin typeface="+mn-lt"/>
          <a:ea typeface="+mn-ea"/>
          <a:cs typeface="+mn-cs"/>
        </a:defRPr>
      </a:lvl1pPr>
      <a:lvl2pPr marL="431225" algn="l" defTabSz="862451" rtl="0" eaLnBrk="1" latinLnBrk="0" hangingPunct="1">
        <a:defRPr sz="1663" kern="1200">
          <a:solidFill>
            <a:schemeClr val="tx1"/>
          </a:solidFill>
          <a:latin typeface="+mn-lt"/>
          <a:ea typeface="+mn-ea"/>
          <a:cs typeface="+mn-cs"/>
        </a:defRPr>
      </a:lvl2pPr>
      <a:lvl3pPr marL="862451" algn="l" defTabSz="862451" rtl="0" eaLnBrk="1" latinLnBrk="0" hangingPunct="1">
        <a:defRPr sz="1663" kern="1200">
          <a:solidFill>
            <a:schemeClr val="tx1"/>
          </a:solidFill>
          <a:latin typeface="+mn-lt"/>
          <a:ea typeface="+mn-ea"/>
          <a:cs typeface="+mn-cs"/>
        </a:defRPr>
      </a:lvl3pPr>
      <a:lvl4pPr marL="1293675" algn="l" defTabSz="862451" rtl="0" eaLnBrk="1" latinLnBrk="0" hangingPunct="1">
        <a:defRPr sz="1663" kern="1200">
          <a:solidFill>
            <a:schemeClr val="tx1"/>
          </a:solidFill>
          <a:latin typeface="+mn-lt"/>
          <a:ea typeface="+mn-ea"/>
          <a:cs typeface="+mn-cs"/>
        </a:defRPr>
      </a:lvl4pPr>
      <a:lvl5pPr marL="1724901" algn="l" defTabSz="862451" rtl="0" eaLnBrk="1" latinLnBrk="0" hangingPunct="1">
        <a:defRPr sz="1663" kern="1200">
          <a:solidFill>
            <a:schemeClr val="tx1"/>
          </a:solidFill>
          <a:latin typeface="+mn-lt"/>
          <a:ea typeface="+mn-ea"/>
          <a:cs typeface="+mn-cs"/>
        </a:defRPr>
      </a:lvl5pPr>
      <a:lvl6pPr marL="2156126" algn="l" defTabSz="862451" rtl="0" eaLnBrk="1" latinLnBrk="0" hangingPunct="1">
        <a:defRPr sz="1663" kern="1200">
          <a:solidFill>
            <a:schemeClr val="tx1"/>
          </a:solidFill>
          <a:latin typeface="+mn-lt"/>
          <a:ea typeface="+mn-ea"/>
          <a:cs typeface="+mn-cs"/>
        </a:defRPr>
      </a:lvl6pPr>
      <a:lvl7pPr marL="2587351" algn="l" defTabSz="862451" rtl="0" eaLnBrk="1" latinLnBrk="0" hangingPunct="1">
        <a:defRPr sz="1663" kern="1200">
          <a:solidFill>
            <a:schemeClr val="tx1"/>
          </a:solidFill>
          <a:latin typeface="+mn-lt"/>
          <a:ea typeface="+mn-ea"/>
          <a:cs typeface="+mn-cs"/>
        </a:defRPr>
      </a:lvl7pPr>
      <a:lvl8pPr marL="3018577" algn="l" defTabSz="862451" rtl="0" eaLnBrk="1" latinLnBrk="0" hangingPunct="1">
        <a:defRPr sz="1663" kern="1200">
          <a:solidFill>
            <a:schemeClr val="tx1"/>
          </a:solidFill>
          <a:latin typeface="+mn-lt"/>
          <a:ea typeface="+mn-ea"/>
          <a:cs typeface="+mn-cs"/>
        </a:defRPr>
      </a:lvl8pPr>
      <a:lvl9pPr marL="3449802" algn="l" defTabSz="862451" rtl="0" eaLnBrk="1" latinLnBrk="0" hangingPunct="1">
        <a:defRPr sz="16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4.tif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tiff"/><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slide" Target="slide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237EC52E-0983-E549-A8B1-B8395D200312}"/>
              </a:ext>
            </a:extLst>
          </p:cNvPr>
          <p:cNvSpPr txBox="1">
            <a:spLocks noGrp="1"/>
          </p:cNvSpPr>
          <p:nvPr>
            <p:ph type="title" idx="4294967295"/>
          </p:nvPr>
        </p:nvSpPr>
        <p:spPr>
          <a:xfrm>
            <a:off x="0" y="3004003"/>
            <a:ext cx="12192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Montserrat" panose="00000500000000000000" pitchFamily="50" charset="0"/>
                <a:ea typeface="+mn-ea"/>
                <a:cs typeface="+mn-cs"/>
              </a:rPr>
              <a:t>EMPOWERING DEAF PEOPLE THROUGH TECHNOLOGY</a:t>
            </a:r>
          </a:p>
        </p:txBody>
      </p:sp>
      <p:pic>
        <p:nvPicPr>
          <p:cNvPr id="18" name="Picture 17" descr="Microlink - people focused solutions.">
            <a:extLst>
              <a:ext uri="{FF2B5EF4-FFF2-40B4-BE49-F238E27FC236}">
                <a16:creationId xmlns:a16="http://schemas.microsoft.com/office/drawing/2014/main" id="{29FF693A-321A-F641-A65D-E95AEC0155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2969" y="4200649"/>
            <a:ext cx="2906061" cy="1170628"/>
          </a:xfrm>
          <a:prstGeom prst="rect">
            <a:avLst/>
          </a:prstGeom>
        </p:spPr>
      </p:pic>
    </p:spTree>
    <p:extLst>
      <p:ext uri="{BB962C8B-B14F-4D97-AF65-F5344CB8AC3E}">
        <p14:creationId xmlns:p14="http://schemas.microsoft.com/office/powerpoint/2010/main" val="399144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1778-8A91-490C-B5F3-876D8C46A114}"/>
              </a:ext>
              <a:ext uri="{C183D7F6-B498-43B3-948B-1728B52AA6E4}">
                <adec:decorative xmlns:adec="http://schemas.microsoft.com/office/drawing/2017/decorative" val="1"/>
              </a:ext>
            </a:extLst>
          </p:cNvPr>
          <p:cNvSpPr>
            <a:spLocks noGrp="1"/>
          </p:cNvSpPr>
          <p:nvPr>
            <p:ph type="title"/>
          </p:nvPr>
        </p:nvSpPr>
        <p:spPr/>
        <p:txBody>
          <a:bodyPr/>
          <a:lstStyle/>
          <a:p>
            <a:r>
              <a:rPr lang="en-GB" dirty="0">
                <a:solidFill>
                  <a:schemeClr val="bg1"/>
                </a:solidFill>
              </a:rPr>
              <a:t>Hearing care</a:t>
            </a: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TextBox 10">
            <a:extLst>
              <a:ext uri="{FF2B5EF4-FFF2-40B4-BE49-F238E27FC236}">
                <a16:creationId xmlns:a16="http://schemas.microsoft.com/office/drawing/2014/main" id="{AC8F5507-E974-46D1-9EA2-61ECD46BF79D}"/>
              </a:ext>
            </a:extLst>
          </p:cNvPr>
          <p:cNvSpPr txBox="1"/>
          <p:nvPr/>
        </p:nvSpPr>
        <p:spPr>
          <a:xfrm>
            <a:off x="6877114" y="1879478"/>
            <a:ext cx="5735075" cy="369332"/>
          </a:xfrm>
          <a:prstGeom prst="rect">
            <a:avLst/>
          </a:prstGeom>
          <a:noFill/>
        </p:spPr>
        <p:txBody>
          <a:bodyPr wrap="square" rtlCol="0">
            <a:spAutoFit/>
          </a:bodyPr>
          <a:lstStyle/>
          <a:p>
            <a:r>
              <a:rPr lang="en-GB" b="1" spc="300" dirty="0">
                <a:solidFill>
                  <a:srgbClr val="395C72"/>
                </a:solidFill>
                <a:latin typeface="Arial Regular"/>
              </a:rPr>
              <a:t>Hearing Care</a:t>
            </a:r>
          </a:p>
        </p:txBody>
      </p:sp>
      <p:pic>
        <p:nvPicPr>
          <p:cNvPr id="9" name="Picture 8" descr="Leaves rustling: 20 db very faint&#10;Whisper: 40db soft&#10;Normal conversation: 60 db moderate quiet&#10;Busy city traffic: 85db&#10;Hairdryer: 90db loud&#10;MP3 player (full volume): 100db very noisy&#10;Rock concert: 110db&#10;Plane taking off: 120db dangerous/painful&#10;Gunshot/fireworks: 140db hearing threshold.">
            <a:extLst>
              <a:ext uri="{FF2B5EF4-FFF2-40B4-BE49-F238E27FC236}">
                <a16:creationId xmlns:a16="http://schemas.microsoft.com/office/drawing/2014/main" id="{EB650FAB-9862-4E81-AD2C-149149C31440}"/>
              </a:ext>
            </a:extLst>
          </p:cNvPr>
          <p:cNvPicPr>
            <a:picLocks noChangeAspect="1"/>
          </p:cNvPicPr>
          <p:nvPr/>
        </p:nvPicPr>
        <p:blipFill>
          <a:blip r:embed="rId4"/>
          <a:stretch>
            <a:fillRect/>
          </a:stretch>
        </p:blipFill>
        <p:spPr>
          <a:xfrm>
            <a:off x="450347" y="2976795"/>
            <a:ext cx="5934604" cy="2771382"/>
          </a:xfrm>
          <a:prstGeom prst="rect">
            <a:avLst/>
          </a:prstGeom>
        </p:spPr>
      </p:pic>
      <p:sp>
        <p:nvSpPr>
          <p:cNvPr id="17" name="TextBox 16">
            <a:extLst>
              <a:ext uri="{FF2B5EF4-FFF2-40B4-BE49-F238E27FC236}">
                <a16:creationId xmlns:a16="http://schemas.microsoft.com/office/drawing/2014/main" id="{22C2EFD7-BE12-4A95-9707-5031150DC31B}"/>
              </a:ext>
            </a:extLst>
          </p:cNvPr>
          <p:cNvSpPr txBox="1"/>
          <p:nvPr/>
        </p:nvSpPr>
        <p:spPr>
          <a:xfrm>
            <a:off x="6877115" y="2742645"/>
            <a:ext cx="3938932" cy="2277547"/>
          </a:xfrm>
          <a:prstGeom prst="rect">
            <a:avLst/>
          </a:prstGeom>
          <a:noFill/>
        </p:spPr>
        <p:txBody>
          <a:bodyPr wrap="square" lIns="91440" tIns="45720" rIns="91440" bIns="45720" rtlCol="0" anchor="t">
            <a:spAutoFit/>
          </a:bodyPr>
          <a:lstStyle/>
          <a:p>
            <a:pPr>
              <a:buNone/>
            </a:pPr>
            <a:r>
              <a:rPr lang="en-GB" sz="1600" b="1" dirty="0">
                <a:solidFill>
                  <a:srgbClr val="249FA7"/>
                </a:solidFill>
                <a:latin typeface="Arial" panose="020B0604020202020204" pitchFamily="34" charset="0"/>
                <a:cs typeface="Arial" panose="020B0604020202020204" pitchFamily="34" charset="0"/>
              </a:rPr>
              <a:t>Looking after your hearing</a:t>
            </a:r>
          </a:p>
          <a:p>
            <a:pPr>
              <a:buNone/>
            </a:pPr>
            <a:endParaRPr lang="en-GB" sz="1600" dirty="0">
              <a:solidFill>
                <a:srgbClr val="4B6C7E"/>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Noisy environment</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Sound exposure</a:t>
            </a:r>
          </a:p>
          <a:p>
            <a:pPr marL="285750" indent="-285750">
              <a:lnSpc>
                <a:spcPct val="150000"/>
              </a:lnSpc>
              <a:buFont typeface="Wingdings" pitchFamily="2" charset="2"/>
              <a:buChar char="§"/>
            </a:pPr>
            <a:r>
              <a:rPr lang="en-GB" sz="1600" dirty="0">
                <a:solidFill>
                  <a:srgbClr val="4B6C7E"/>
                </a:solidFill>
                <a:latin typeface="Arial"/>
                <a:cs typeface="Arial"/>
              </a:rPr>
              <a:t>Decibel threshold</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How to care for your hearing?</a:t>
            </a:r>
          </a:p>
          <a:p>
            <a:pPr>
              <a:buNone/>
            </a:pPr>
            <a:endParaRPr lang="en-GB" sz="1400" dirty="0">
              <a:solidFill>
                <a:srgbClr val="395C7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4183D43-799C-4FF5-A863-D2DE4A6D5DE4}"/>
              </a:ext>
              <a:ext uri="{C183D7F6-B498-43B3-948B-1728B52AA6E4}">
                <adec:decorative xmlns:adec="http://schemas.microsoft.com/office/drawing/2017/decorative" val="1"/>
              </a:ext>
            </a:extLst>
          </p:cNvPr>
          <p:cNvSpPr txBox="1"/>
          <p:nvPr/>
        </p:nvSpPr>
        <p:spPr>
          <a:xfrm>
            <a:off x="0" y="412829"/>
            <a:ext cx="3534033" cy="369332"/>
          </a:xfrm>
          <a:prstGeom prst="rect">
            <a:avLst/>
          </a:prstGeom>
          <a:solidFill>
            <a:srgbClr val="953981"/>
          </a:solidFill>
        </p:spPr>
        <p:txBody>
          <a:bodyPr wrap="square" rtlCol="0">
            <a:spAutoFit/>
          </a:bodyPr>
          <a:lstStyle/>
          <a:p>
            <a:pPr algn="ctr"/>
            <a:r>
              <a:rPr lang="en-GB" b="1" spc="300" dirty="0">
                <a:solidFill>
                  <a:schemeClr val="bg1"/>
                </a:solidFill>
                <a:latin typeface="Montserrat" panose="00000500000000000000" pitchFamily="50" charset="0"/>
              </a:rPr>
              <a:t>AWARENESS</a:t>
            </a:r>
          </a:p>
        </p:txBody>
      </p:sp>
    </p:spTree>
    <p:extLst>
      <p:ext uri="{BB962C8B-B14F-4D97-AF65-F5344CB8AC3E}">
        <p14:creationId xmlns:p14="http://schemas.microsoft.com/office/powerpoint/2010/main" val="274715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87B69-5556-5A40-A860-589244058885}"/>
              </a:ext>
              <a:ext uri="{C183D7F6-B498-43B3-948B-1728B52AA6E4}">
                <adec:decorative xmlns:adec="http://schemas.microsoft.com/office/drawing/2017/decorative" val="1"/>
              </a:ext>
            </a:extLst>
          </p:cNvPr>
          <p:cNvSpPr txBox="1"/>
          <p:nvPr/>
        </p:nvSpPr>
        <p:spPr>
          <a:xfrm>
            <a:off x="0" y="337747"/>
            <a:ext cx="3160702" cy="338554"/>
          </a:xfrm>
          <a:prstGeom prst="rect">
            <a:avLst/>
          </a:prstGeom>
          <a:solidFill>
            <a:srgbClr val="E36E22"/>
          </a:solidFill>
        </p:spPr>
        <p:txBody>
          <a:bodyPr wrap="square" rtlCol="0">
            <a:spAutoFit/>
          </a:bodyPr>
          <a:lstStyle/>
          <a:p>
            <a:pPr algn="ctr"/>
            <a:r>
              <a:rPr lang="en-GB" sz="1600" b="1" spc="300" dirty="0">
                <a:solidFill>
                  <a:schemeClr val="bg1"/>
                </a:solidFill>
                <a:latin typeface="Arial" panose="020B0604020202020204" pitchFamily="34" charset="0"/>
              </a:rPr>
              <a:t>BUSINESS SOLUTION</a:t>
            </a: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Title 10">
            <a:extLst>
              <a:ext uri="{FF2B5EF4-FFF2-40B4-BE49-F238E27FC236}">
                <a16:creationId xmlns:a16="http://schemas.microsoft.com/office/drawing/2014/main" id="{AC8F5507-E974-46D1-9EA2-61ECD46BF79D}"/>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Accessibility for hearing loss</a:t>
            </a:r>
          </a:p>
        </p:txBody>
      </p:sp>
      <p:sp>
        <p:nvSpPr>
          <p:cNvPr id="17" name="TextBox 16">
            <a:extLst>
              <a:ext uri="{FF2B5EF4-FFF2-40B4-BE49-F238E27FC236}">
                <a16:creationId xmlns:a16="http://schemas.microsoft.com/office/drawing/2014/main" id="{22C2EFD7-BE12-4A95-9707-5031150DC31B}"/>
              </a:ext>
            </a:extLst>
          </p:cNvPr>
          <p:cNvSpPr txBox="1"/>
          <p:nvPr/>
        </p:nvSpPr>
        <p:spPr>
          <a:xfrm>
            <a:off x="5923526" y="2718622"/>
            <a:ext cx="6154593" cy="2714654"/>
          </a:xfrm>
          <a:prstGeom prst="rect">
            <a:avLst/>
          </a:prstGeom>
          <a:noFill/>
        </p:spPr>
        <p:txBody>
          <a:bodyPr wrap="square" lIns="91440" tIns="45720" rIns="91440" bIns="45720" rtlCol="0" anchor="t">
            <a:spAutoFit/>
          </a:bodyPr>
          <a:lstStyle/>
          <a:p>
            <a:r>
              <a:rPr lang="en-GB" sz="1600" b="1">
                <a:solidFill>
                  <a:srgbClr val="249FA7"/>
                </a:solidFill>
                <a:latin typeface="Arial"/>
                <a:cs typeface="Arial"/>
              </a:rPr>
              <a:t>Solutions to make premises accessible for people</a:t>
            </a:r>
            <a:endParaRPr lang="en-GB" sz="1600" b="1">
              <a:solidFill>
                <a:srgbClr val="953981"/>
              </a:solidFill>
              <a:latin typeface="Arial" panose="020B0604020202020204" pitchFamily="34" charset="0"/>
              <a:cs typeface="Arial" panose="020B0604020202020204" pitchFamily="34" charset="0"/>
            </a:endParaRPr>
          </a:p>
          <a:p>
            <a:r>
              <a:rPr lang="en-GB" sz="1600" b="1" dirty="0">
                <a:solidFill>
                  <a:srgbClr val="249FA7"/>
                </a:solidFill>
                <a:latin typeface="Arial"/>
                <a:cs typeface="Arial"/>
              </a:rPr>
              <a:t>with hearing loss. </a:t>
            </a: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endParaRPr lang="en-GB" sz="1600" dirty="0">
              <a:solidFill>
                <a:srgbClr val="4B6C7E"/>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Counters and Kiosk</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Reception areas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Auditorium </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Making content accessible</a:t>
            </a:r>
          </a:p>
          <a:p>
            <a:pPr marL="285750" indent="-285750">
              <a:lnSpc>
                <a:spcPct val="150000"/>
              </a:lnSpc>
              <a:buFont typeface="Wingdings" pitchFamily="2" charset="2"/>
              <a:buChar char="§"/>
            </a:pPr>
            <a:endParaRPr lang="en-GB" sz="1400" dirty="0">
              <a:solidFill>
                <a:srgbClr val="395C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59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87B69-5556-5A40-A860-589244058885}"/>
              </a:ext>
              <a:ext uri="{C183D7F6-B498-43B3-948B-1728B52AA6E4}">
                <adec:decorative xmlns:adec="http://schemas.microsoft.com/office/drawing/2017/decorative" val="1"/>
              </a:ext>
            </a:extLst>
          </p:cNvPr>
          <p:cNvSpPr txBox="1"/>
          <p:nvPr/>
        </p:nvSpPr>
        <p:spPr>
          <a:xfrm>
            <a:off x="0" y="337747"/>
            <a:ext cx="3160702" cy="338554"/>
          </a:xfrm>
          <a:prstGeom prst="rect">
            <a:avLst/>
          </a:prstGeom>
          <a:solidFill>
            <a:srgbClr val="E36E22"/>
          </a:solidFill>
        </p:spPr>
        <p:txBody>
          <a:bodyPr wrap="square" rtlCol="0">
            <a:spAutoFit/>
          </a:bodyPr>
          <a:lstStyle/>
          <a:p>
            <a:pPr algn="ctr"/>
            <a:r>
              <a:rPr lang="en-GB" sz="1600" b="1" spc="300" dirty="0">
                <a:solidFill>
                  <a:schemeClr val="bg1"/>
                </a:solidFill>
                <a:latin typeface="Arial" panose="020B0604020202020204" pitchFamily="34" charset="0"/>
              </a:rPr>
              <a:t>BUSINESS SOLUTION</a:t>
            </a: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Title 10">
            <a:extLst>
              <a:ext uri="{FF2B5EF4-FFF2-40B4-BE49-F238E27FC236}">
                <a16:creationId xmlns:a16="http://schemas.microsoft.com/office/drawing/2014/main" id="{AC8F5507-E974-46D1-9EA2-61ECD46BF79D}"/>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Induction Loop systems</a:t>
            </a:r>
          </a:p>
        </p:txBody>
      </p:sp>
      <p:pic>
        <p:nvPicPr>
          <p:cNvPr id="1026" name="Picture 2" descr="Introduction to hearing loops from Ampetronic.com">
            <a:extLst>
              <a:ext uri="{FF2B5EF4-FFF2-40B4-BE49-F238E27FC236}">
                <a16:creationId xmlns:a16="http://schemas.microsoft.com/office/drawing/2014/main" id="{E49E6138-6C0F-47A8-BCBF-61146781F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47" y="2475695"/>
            <a:ext cx="3843905" cy="38350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2C2EFD7-BE12-4A95-9707-5031150DC31B}"/>
              </a:ext>
            </a:extLst>
          </p:cNvPr>
          <p:cNvSpPr txBox="1"/>
          <p:nvPr/>
        </p:nvSpPr>
        <p:spPr>
          <a:xfrm>
            <a:off x="5923526" y="2718622"/>
            <a:ext cx="5192725" cy="2755113"/>
          </a:xfrm>
          <a:prstGeom prst="rect">
            <a:avLst/>
          </a:prstGeom>
          <a:noFill/>
        </p:spPr>
        <p:txBody>
          <a:bodyPr wrap="square" lIns="91440" tIns="45720" rIns="91440" bIns="45720" rtlCol="0" anchor="t">
            <a:spAutoFit/>
          </a:bodyPr>
          <a:lstStyle/>
          <a:p>
            <a:r>
              <a:rPr lang="en-GB" sz="1600" b="1" dirty="0">
                <a:solidFill>
                  <a:srgbClr val="249FA7"/>
                </a:solidFill>
                <a:latin typeface="Arial"/>
                <a:cs typeface="Arial"/>
              </a:rPr>
              <a:t>Solutions to make premises accessible for people</a:t>
            </a:r>
            <a:endParaRPr lang="en-GB" sz="1600" b="1" dirty="0">
              <a:solidFill>
                <a:srgbClr val="953981"/>
              </a:solidFill>
              <a:latin typeface="Arial" panose="020B0604020202020204" pitchFamily="34" charset="0"/>
              <a:cs typeface="Arial" panose="020B0604020202020204" pitchFamily="34" charset="0"/>
            </a:endParaRPr>
          </a:p>
          <a:p>
            <a:r>
              <a:rPr lang="en-GB" sz="1600" b="1" dirty="0">
                <a:solidFill>
                  <a:srgbClr val="249FA7"/>
                </a:solidFill>
                <a:latin typeface="Arial"/>
                <a:cs typeface="Arial"/>
              </a:rPr>
              <a:t>with hearing loss. </a:t>
            </a: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endParaRPr lang="en-GB" sz="1600" dirty="0">
              <a:solidFill>
                <a:srgbClr val="4B6C7E"/>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Counter loops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Large area loops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Portable loops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Non wired loop solutions</a:t>
            </a:r>
          </a:p>
          <a:p>
            <a:pPr marL="285750" indent="-285750">
              <a:lnSpc>
                <a:spcPct val="150000"/>
              </a:lnSpc>
              <a:buFont typeface="Wingdings" pitchFamily="2" charset="2"/>
              <a:buChar char="§"/>
            </a:pPr>
            <a:r>
              <a:rPr lang="en-GB" sz="1600" dirty="0">
                <a:solidFill>
                  <a:srgbClr val="395C72"/>
                </a:solidFill>
                <a:latin typeface="Arial" panose="020B0604020202020204" pitchFamily="34" charset="0"/>
                <a:cs typeface="Arial" panose="020B0604020202020204" pitchFamily="34" charset="0"/>
              </a:rPr>
              <a:t>Site surveys and/or inspections</a:t>
            </a:r>
          </a:p>
        </p:txBody>
      </p:sp>
    </p:spTree>
    <p:extLst>
      <p:ext uri="{BB962C8B-B14F-4D97-AF65-F5344CB8AC3E}">
        <p14:creationId xmlns:p14="http://schemas.microsoft.com/office/powerpoint/2010/main" val="227533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87B69-5556-5A40-A860-589244058885}"/>
              </a:ext>
              <a:ext uri="{C183D7F6-B498-43B3-948B-1728B52AA6E4}">
                <adec:decorative xmlns:adec="http://schemas.microsoft.com/office/drawing/2017/decorative" val="1"/>
              </a:ext>
            </a:extLst>
          </p:cNvPr>
          <p:cNvSpPr txBox="1"/>
          <p:nvPr/>
        </p:nvSpPr>
        <p:spPr>
          <a:xfrm>
            <a:off x="0" y="337747"/>
            <a:ext cx="3160702" cy="338554"/>
          </a:xfrm>
          <a:prstGeom prst="rect">
            <a:avLst/>
          </a:prstGeom>
          <a:solidFill>
            <a:srgbClr val="E36E22"/>
          </a:solidFill>
        </p:spPr>
        <p:txBody>
          <a:bodyPr wrap="square" rtlCol="0">
            <a:spAutoFit/>
          </a:bodyPr>
          <a:lstStyle/>
          <a:p>
            <a:pPr algn="ctr"/>
            <a:r>
              <a:rPr lang="en-GB" sz="1600" b="1" spc="300" dirty="0">
                <a:solidFill>
                  <a:schemeClr val="bg1"/>
                </a:solidFill>
                <a:latin typeface="Arial" panose="020B0604020202020204" pitchFamily="34" charset="0"/>
              </a:rPr>
              <a:t>BUSINESS SOLUTION</a:t>
            </a: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Title 10">
            <a:extLst>
              <a:ext uri="{FF2B5EF4-FFF2-40B4-BE49-F238E27FC236}">
                <a16:creationId xmlns:a16="http://schemas.microsoft.com/office/drawing/2014/main" id="{AC8F5507-E974-46D1-9EA2-61ECD46BF79D}"/>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Captioning/Subtitles</a:t>
            </a:r>
          </a:p>
        </p:txBody>
      </p:sp>
      <p:pic>
        <p:nvPicPr>
          <p:cNvPr id="7" name="Picture 6" descr="Roger Select and table mic: they amplify speech and send it to your hearing aid.">
            <a:extLst>
              <a:ext uri="{FF2B5EF4-FFF2-40B4-BE49-F238E27FC236}">
                <a16:creationId xmlns:a16="http://schemas.microsoft.com/office/drawing/2014/main" id="{5AB7B59D-31A5-4F11-8A28-DD4BA2746901}"/>
              </a:ext>
            </a:extLst>
          </p:cNvPr>
          <p:cNvPicPr>
            <a:picLocks noChangeAspect="1"/>
          </p:cNvPicPr>
          <p:nvPr/>
        </p:nvPicPr>
        <p:blipFill>
          <a:blip r:embed="rId4"/>
          <a:stretch>
            <a:fillRect/>
          </a:stretch>
        </p:blipFill>
        <p:spPr>
          <a:xfrm>
            <a:off x="450347" y="2718622"/>
            <a:ext cx="5192725" cy="3085814"/>
          </a:xfrm>
          <a:prstGeom prst="rect">
            <a:avLst/>
          </a:prstGeom>
        </p:spPr>
      </p:pic>
      <p:sp>
        <p:nvSpPr>
          <p:cNvPr id="17" name="TextBox 16">
            <a:extLst>
              <a:ext uri="{FF2B5EF4-FFF2-40B4-BE49-F238E27FC236}">
                <a16:creationId xmlns:a16="http://schemas.microsoft.com/office/drawing/2014/main" id="{22C2EFD7-BE12-4A95-9707-5031150DC31B}"/>
              </a:ext>
            </a:extLst>
          </p:cNvPr>
          <p:cNvSpPr txBox="1"/>
          <p:nvPr/>
        </p:nvSpPr>
        <p:spPr>
          <a:xfrm>
            <a:off x="5923526" y="2718622"/>
            <a:ext cx="5192725" cy="2385781"/>
          </a:xfrm>
          <a:prstGeom prst="rect">
            <a:avLst/>
          </a:prstGeom>
          <a:noFill/>
        </p:spPr>
        <p:txBody>
          <a:bodyPr wrap="square" lIns="91440" tIns="45720" rIns="91440" bIns="45720" rtlCol="0" anchor="t">
            <a:spAutoFit/>
          </a:bodyPr>
          <a:lstStyle/>
          <a:p>
            <a:r>
              <a:rPr lang="en-GB" sz="1600" b="1" dirty="0">
                <a:solidFill>
                  <a:srgbClr val="249FA7"/>
                </a:solidFill>
                <a:latin typeface="Arial"/>
                <a:cs typeface="Arial"/>
              </a:rPr>
              <a:t>Do you want your clients, customers and viewers to be able to hear?</a:t>
            </a: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endParaRPr lang="en-GB" sz="1600" dirty="0">
              <a:solidFill>
                <a:srgbClr val="4B6C7E"/>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Overlay caption</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Webinars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Kiosk and Booths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Videos </a:t>
            </a:r>
          </a:p>
        </p:txBody>
      </p:sp>
    </p:spTree>
    <p:extLst>
      <p:ext uri="{BB962C8B-B14F-4D97-AF65-F5344CB8AC3E}">
        <p14:creationId xmlns:p14="http://schemas.microsoft.com/office/powerpoint/2010/main" val="224426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87B69-5556-5A40-A860-589244058885}"/>
              </a:ext>
              <a:ext uri="{C183D7F6-B498-43B3-948B-1728B52AA6E4}">
                <adec:decorative xmlns:adec="http://schemas.microsoft.com/office/drawing/2017/decorative" val="1"/>
              </a:ext>
            </a:extLst>
          </p:cNvPr>
          <p:cNvSpPr txBox="1"/>
          <p:nvPr/>
        </p:nvSpPr>
        <p:spPr>
          <a:xfrm>
            <a:off x="0" y="337747"/>
            <a:ext cx="3160702" cy="338554"/>
          </a:xfrm>
          <a:prstGeom prst="rect">
            <a:avLst/>
          </a:prstGeom>
          <a:solidFill>
            <a:srgbClr val="E36E22"/>
          </a:solidFill>
        </p:spPr>
        <p:txBody>
          <a:bodyPr wrap="square" rtlCol="0">
            <a:spAutoFit/>
          </a:bodyPr>
          <a:lstStyle/>
          <a:p>
            <a:pPr algn="ctr"/>
            <a:r>
              <a:rPr lang="en-GB" sz="1600" b="1" spc="300" dirty="0">
                <a:solidFill>
                  <a:schemeClr val="bg1"/>
                </a:solidFill>
                <a:latin typeface="Arial" panose="020B0604020202020204" pitchFamily="34" charset="0"/>
              </a:rPr>
              <a:t>BUSINESS SOLUTION</a:t>
            </a: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Title 10">
            <a:extLst>
              <a:ext uri="{FF2B5EF4-FFF2-40B4-BE49-F238E27FC236}">
                <a16:creationId xmlns:a16="http://schemas.microsoft.com/office/drawing/2014/main" id="{AC8F5507-E974-46D1-9EA2-61ECD46BF79D}"/>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Human support for Deaf</a:t>
            </a:r>
          </a:p>
        </p:txBody>
      </p:sp>
      <p:sp>
        <p:nvSpPr>
          <p:cNvPr id="17" name="TextBox 16">
            <a:extLst>
              <a:ext uri="{FF2B5EF4-FFF2-40B4-BE49-F238E27FC236}">
                <a16:creationId xmlns:a16="http://schemas.microsoft.com/office/drawing/2014/main" id="{22C2EFD7-BE12-4A95-9707-5031150DC31B}"/>
              </a:ext>
            </a:extLst>
          </p:cNvPr>
          <p:cNvSpPr txBox="1"/>
          <p:nvPr/>
        </p:nvSpPr>
        <p:spPr>
          <a:xfrm>
            <a:off x="5923526" y="2718622"/>
            <a:ext cx="5433545" cy="2632003"/>
          </a:xfrm>
          <a:prstGeom prst="rect">
            <a:avLst/>
          </a:prstGeom>
          <a:noFill/>
        </p:spPr>
        <p:txBody>
          <a:bodyPr wrap="square" lIns="91440" tIns="45720" rIns="91440" bIns="45720" rtlCol="0" anchor="t">
            <a:spAutoFit/>
          </a:bodyPr>
          <a:lstStyle/>
          <a:p>
            <a:r>
              <a:rPr lang="en-GB" sz="1600" b="1" dirty="0">
                <a:solidFill>
                  <a:srgbClr val="249FA7"/>
                </a:solidFill>
                <a:latin typeface="Arial"/>
                <a:cs typeface="Arial"/>
              </a:rPr>
              <a:t>Communication support making companies accessible to audiences or for individual employees. </a:t>
            </a:r>
          </a:p>
          <a:p>
            <a:endParaRPr lang="en-GB" sz="1600" dirty="0">
              <a:solidFill>
                <a:srgbClr val="4B6C7E"/>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Stenographers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BSL Interpreters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Access To Work</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Onsite or Remote</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Events</a:t>
            </a:r>
          </a:p>
        </p:txBody>
      </p:sp>
    </p:spTree>
    <p:extLst>
      <p:ext uri="{BB962C8B-B14F-4D97-AF65-F5344CB8AC3E}">
        <p14:creationId xmlns:p14="http://schemas.microsoft.com/office/powerpoint/2010/main" val="307632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LIVE SIGN LANGUAGE INTERPRETING</a:t>
            </a:r>
          </a:p>
        </p:txBody>
      </p:sp>
      <mc:AlternateContent xmlns:mc="http://schemas.openxmlformats.org/markup-compatibility/2006">
        <mc:Choice xmlns:pslz="http://schemas.microsoft.com/office/powerpoint/2016/slidezoom" Requires="pslz">
          <p:graphicFrame>
            <p:nvGraphicFramePr>
              <p:cNvPr id="3" name="Slide Zoom 2" descr="Sign lecture recording.">
                <a:extLst>
                  <a:ext uri="{FF2B5EF4-FFF2-40B4-BE49-F238E27FC236}">
                    <a16:creationId xmlns:a16="http://schemas.microsoft.com/office/drawing/2014/main" id="{3F03A93B-9A7A-4688-885B-CA72A7AABA22}"/>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152274296"/>
                  </p:ext>
                </p:extLst>
              </p:nvPr>
            </p:nvGraphicFramePr>
            <p:xfrm>
              <a:off x="552994" y="2571750"/>
              <a:ext cx="3048000" cy="1714500"/>
            </p:xfrm>
            <a:graphic>
              <a:graphicData uri="http://schemas.microsoft.com/office/powerpoint/2016/slidezoom">
                <pslz:sldZm>
                  <pslz:sldZmObj sldId="440" cId="2279940657">
                    <pslz:zmPr id="{FF627E6A-5108-47C9-BB18-8A04EDEC581B}"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3" name="Slide Zoom 2" descr="Sign lecture recording.">
                <a:hlinkClick r:id="rId4" action="ppaction://hlinksldjump"/>
                <a:extLst>
                  <a:ext uri="{FF2B5EF4-FFF2-40B4-BE49-F238E27FC236}">
                    <a16:creationId xmlns:a16="http://schemas.microsoft.com/office/drawing/2014/main" id="{3F03A93B-9A7A-4688-885B-CA72A7AABA22}"/>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p:cNvPicPr>
              <p:nvPr/>
            </p:nvPicPr>
            <p:blipFill>
              <a:blip r:embed="rId3"/>
              <a:stretch>
                <a:fillRect/>
              </a:stretch>
            </p:blipFill>
            <p:spPr>
              <a:xfrm>
                <a:off x="552994" y="2571750"/>
                <a:ext cx="3048000" cy="1714500"/>
              </a:xfrm>
              <a:prstGeom prst="rect">
                <a:avLst/>
              </a:prstGeom>
              <a:ln w="3175">
                <a:solidFill>
                  <a:prstClr val="ltGray"/>
                </a:solidFill>
              </a:ln>
            </p:spPr>
          </p:pic>
        </mc:Fallback>
      </mc:AlternateContent>
      <p:pic>
        <p:nvPicPr>
          <p:cNvPr id="7" name="Picture 2" descr="SignGlasses">
            <a:extLst>
              <a:ext uri="{FF2B5EF4-FFF2-40B4-BE49-F238E27FC236}">
                <a16:creationId xmlns:a16="http://schemas.microsoft.com/office/drawing/2014/main" id="{3C8560A3-102C-44DB-9726-8427C9392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994" y="4665217"/>
            <a:ext cx="3732391" cy="16159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A3967D1-CE6F-4EA1-A74D-EDD277E1CE30}"/>
              </a:ext>
            </a:extLst>
          </p:cNvPr>
          <p:cNvSpPr txBox="1"/>
          <p:nvPr/>
        </p:nvSpPr>
        <p:spPr>
          <a:xfrm>
            <a:off x="5923526" y="2718622"/>
            <a:ext cx="6154593" cy="3207096"/>
          </a:xfrm>
          <a:prstGeom prst="rect">
            <a:avLst/>
          </a:prstGeom>
          <a:noFill/>
        </p:spPr>
        <p:txBody>
          <a:bodyPr wrap="square" rtlCol="0">
            <a:spAutoFit/>
          </a:bodyPr>
          <a:lstStyle/>
          <a:p>
            <a:pPr>
              <a:buNone/>
            </a:pPr>
            <a:r>
              <a:rPr lang="en-GB" sz="1600" b="1" dirty="0">
                <a:solidFill>
                  <a:srgbClr val="249FA7"/>
                </a:solidFill>
                <a:latin typeface="Arial" panose="020B0604020202020204" pitchFamily="34" charset="0"/>
                <a:cs typeface="Arial" panose="020B0604020202020204" pitchFamily="34" charset="0"/>
              </a:rPr>
              <a:t>Having all your interpreting needs in one place.</a:t>
            </a:r>
          </a:p>
          <a:p>
            <a:pPr>
              <a:lnSpc>
                <a:spcPct val="150000"/>
              </a:lnSpc>
              <a:buNone/>
            </a:pP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Access interpreters from anywhere to match requirements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No need for interpreters to travel</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Review recorded sign lectures or meetings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Add notes or bookmarks to make it searchable</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Advance wearable glasses overlaid in the room</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Remote Captioning </a:t>
            </a:r>
          </a:p>
          <a:p>
            <a:pPr marL="285750" indent="-285750">
              <a:lnSpc>
                <a:spcPct val="150000"/>
              </a:lnSpc>
              <a:buFont typeface="Wingdings" pitchFamily="2" charset="2"/>
              <a:buChar char="§"/>
            </a:pPr>
            <a:endParaRPr lang="en-GB" sz="1400" dirty="0">
              <a:solidFill>
                <a:srgbClr val="395C7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34AD0E4-7C8B-40D0-A05D-C310097F138C}"/>
              </a:ext>
              <a:ext uri="{C183D7F6-B498-43B3-948B-1728B52AA6E4}">
                <adec:decorative xmlns:adec="http://schemas.microsoft.com/office/drawing/2017/decorative" val="1"/>
              </a:ext>
            </a:extLst>
          </p:cNvPr>
          <p:cNvSpPr txBox="1"/>
          <p:nvPr/>
        </p:nvSpPr>
        <p:spPr>
          <a:xfrm>
            <a:off x="0" y="337747"/>
            <a:ext cx="2766350" cy="338554"/>
          </a:xfrm>
          <a:prstGeom prst="rect">
            <a:avLst/>
          </a:prstGeom>
          <a:solidFill>
            <a:srgbClr val="E33D37"/>
          </a:solidFill>
        </p:spPr>
        <p:txBody>
          <a:bodyPr wrap="square" rtlCol="0">
            <a:spAutoFit/>
          </a:bodyPr>
          <a:lstStyle/>
          <a:p>
            <a:pPr algn="ctr"/>
            <a:r>
              <a:rPr lang="en-GB" sz="1600" b="1" spc="300" dirty="0" err="1">
                <a:solidFill>
                  <a:schemeClr val="bg1"/>
                </a:solidFill>
                <a:latin typeface="Arial Regular"/>
              </a:rPr>
              <a:t>SignGlasses</a:t>
            </a:r>
            <a:endParaRPr lang="en-GB" sz="1600" b="1" spc="300" dirty="0">
              <a:solidFill>
                <a:schemeClr val="bg1"/>
              </a:solidFill>
              <a:latin typeface="Arial Regular"/>
            </a:endParaRP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249" y="1384827"/>
            <a:ext cx="2807208" cy="1130808"/>
          </a:xfrm>
          <a:prstGeom prst="rect">
            <a:avLst/>
          </a:prstGeom>
        </p:spPr>
      </p:pic>
    </p:spTree>
    <p:extLst>
      <p:ext uri="{BB962C8B-B14F-4D97-AF65-F5344CB8AC3E}">
        <p14:creationId xmlns:p14="http://schemas.microsoft.com/office/powerpoint/2010/main" val="3314230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D91B-964C-4CAB-BBF1-E37975206548}"/>
              </a:ext>
            </a:extLst>
          </p:cNvPr>
          <p:cNvSpPr>
            <a:spLocks noGrp="1"/>
          </p:cNvSpPr>
          <p:nvPr>
            <p:ph type="title" idx="4294967295"/>
          </p:nvPr>
        </p:nvSpPr>
        <p:spPr/>
        <p:txBody>
          <a:bodyPr/>
          <a:lstStyle/>
          <a:p>
            <a:r>
              <a:rPr lang="en-GB" dirty="0">
                <a:solidFill>
                  <a:schemeClr val="bg1"/>
                </a:solidFill>
              </a:rPr>
              <a:t>Recording of signed lecture</a:t>
            </a:r>
          </a:p>
        </p:txBody>
      </p:sp>
      <p:pic>
        <p:nvPicPr>
          <p:cNvPr id="9" name="Picture 8" descr="Sign lecture recording.&#10;Available features:&#10;Personal camera: eg. Facetime&#10;Speaker Output: eg. Headphones&#10;Room camera: eg. Logitech&#10;Room microphone: eg. Microphone&#10;Leave session and other options, such as help.&#10;Notes can be added: eg. 4:43 AM need to follow up.&#10;">
            <a:extLst>
              <a:ext uri="{FF2B5EF4-FFF2-40B4-BE49-F238E27FC236}">
                <a16:creationId xmlns:a16="http://schemas.microsoft.com/office/drawing/2014/main" id="{87FB3FE0-0F75-4164-9EAC-9330F501AEE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7994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STREAMER</a:t>
            </a:r>
          </a:p>
        </p:txBody>
      </p:sp>
      <p:pic>
        <p:nvPicPr>
          <p:cNvPr id="7" name="Picture 6" descr="Instant captioning of conversations.">
            <a:extLst>
              <a:ext uri="{FF2B5EF4-FFF2-40B4-BE49-F238E27FC236}">
                <a16:creationId xmlns:a16="http://schemas.microsoft.com/office/drawing/2014/main" id="{34FFA4CC-63BD-4276-BD6B-07707804342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94503" y="2718622"/>
            <a:ext cx="4743693" cy="3183037"/>
          </a:xfrm>
          <a:prstGeom prst="rect">
            <a:avLst/>
          </a:prstGeom>
        </p:spPr>
      </p:pic>
      <p:sp>
        <p:nvSpPr>
          <p:cNvPr id="9" name="TextBox 8">
            <a:extLst>
              <a:ext uri="{FF2B5EF4-FFF2-40B4-BE49-F238E27FC236}">
                <a16:creationId xmlns:a16="http://schemas.microsoft.com/office/drawing/2014/main" id="{CA3967D1-CE6F-4EA1-A74D-EDD277E1CE30}"/>
              </a:ext>
            </a:extLst>
          </p:cNvPr>
          <p:cNvSpPr txBox="1"/>
          <p:nvPr/>
        </p:nvSpPr>
        <p:spPr>
          <a:xfrm>
            <a:off x="5923526" y="2718622"/>
            <a:ext cx="6154593" cy="3631763"/>
          </a:xfrm>
          <a:prstGeom prst="rect">
            <a:avLst/>
          </a:prstGeom>
          <a:noFill/>
        </p:spPr>
        <p:txBody>
          <a:bodyPr wrap="square" rtlCol="0">
            <a:spAutoFit/>
          </a:bodyPr>
          <a:lstStyle/>
          <a:p>
            <a:pPr>
              <a:buNone/>
            </a:pPr>
            <a:r>
              <a:rPr lang="en-GB" sz="1600" b="1" dirty="0">
                <a:solidFill>
                  <a:srgbClr val="249FA7"/>
                </a:solidFill>
                <a:latin typeface="Arial" panose="020B0604020202020204" pitchFamily="34" charset="0"/>
                <a:cs typeface="Arial" panose="020B0604020202020204" pitchFamily="34" charset="0"/>
              </a:rPr>
              <a:t>An automatic speech to text service that’s available on-demand, anytime and anywhere?</a:t>
            </a:r>
          </a:p>
          <a:p>
            <a:pPr>
              <a:buNone/>
            </a:pP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Easy to get started</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Private secure room and fully encrypted</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Stream directly to almost any device</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Supports multi language translation</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Download or clear transcript after session</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Drag and drop documents to share</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Additional software tools</a:t>
            </a:r>
            <a:endParaRPr lang="en-GB" sz="1400" b="1" dirty="0">
              <a:solidFill>
                <a:srgbClr val="953981"/>
              </a:solidFill>
              <a:latin typeface="Arial" panose="020B0604020202020204" pitchFamily="34" charset="0"/>
              <a:cs typeface="Arial" panose="020B0604020202020204" pitchFamily="34" charset="0"/>
            </a:endParaRPr>
          </a:p>
          <a:p>
            <a:pPr>
              <a:buNone/>
            </a:pPr>
            <a:endParaRPr lang="en-GB" sz="1400" dirty="0">
              <a:solidFill>
                <a:srgbClr val="395C7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34AD0E4-7C8B-40D0-A05D-C310097F138C}"/>
              </a:ext>
              <a:ext uri="{C183D7F6-B498-43B3-948B-1728B52AA6E4}">
                <adec:decorative xmlns:adec="http://schemas.microsoft.com/office/drawing/2017/decorative" val="1"/>
              </a:ext>
            </a:extLst>
          </p:cNvPr>
          <p:cNvSpPr txBox="1"/>
          <p:nvPr/>
        </p:nvSpPr>
        <p:spPr>
          <a:xfrm>
            <a:off x="-1" y="337747"/>
            <a:ext cx="3162457" cy="338554"/>
          </a:xfrm>
          <a:prstGeom prst="rect">
            <a:avLst/>
          </a:prstGeom>
          <a:solidFill>
            <a:srgbClr val="249FA7"/>
          </a:solidFill>
        </p:spPr>
        <p:txBody>
          <a:bodyPr wrap="square" rtlCol="0">
            <a:spAutoFit/>
          </a:bodyPr>
          <a:lstStyle/>
          <a:p>
            <a:pPr algn="ctr"/>
            <a:r>
              <a:rPr lang="en-GB" sz="1600" b="1" spc="300" dirty="0">
                <a:solidFill>
                  <a:schemeClr val="bg1"/>
                </a:solidFill>
                <a:latin typeface="Arial Regular"/>
              </a:rPr>
              <a:t>Communication Tools</a:t>
            </a: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249" y="1384827"/>
            <a:ext cx="2807208" cy="1130808"/>
          </a:xfrm>
          <a:prstGeom prst="rect">
            <a:avLst/>
          </a:prstGeom>
        </p:spPr>
      </p:pic>
    </p:spTree>
    <p:extLst>
      <p:ext uri="{BB962C8B-B14F-4D97-AF65-F5344CB8AC3E}">
        <p14:creationId xmlns:p14="http://schemas.microsoft.com/office/powerpoint/2010/main" val="289834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5381721" y="1837809"/>
            <a:ext cx="669639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MAKING CONVERSATION MORE ACCESSIBLE</a:t>
            </a:r>
          </a:p>
        </p:txBody>
      </p:sp>
      <p:pic>
        <p:nvPicPr>
          <p:cNvPr id="1026" name="Picture 2" descr="SpeakSee makes it simple for a deaf person to join a group conversation |  TechCrunch">
            <a:extLst>
              <a:ext uri="{FF2B5EF4-FFF2-40B4-BE49-F238E27FC236}">
                <a16:creationId xmlns:a16="http://schemas.microsoft.com/office/drawing/2014/main" id="{BE8464D1-0F34-4942-88EB-685936194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193" y="3224161"/>
            <a:ext cx="4438528" cy="27186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A3967D1-CE6F-4EA1-A74D-EDD277E1CE30}"/>
              </a:ext>
            </a:extLst>
          </p:cNvPr>
          <p:cNvSpPr txBox="1"/>
          <p:nvPr/>
        </p:nvSpPr>
        <p:spPr>
          <a:xfrm>
            <a:off x="5923526" y="2718622"/>
            <a:ext cx="6154593" cy="3231654"/>
          </a:xfrm>
          <a:prstGeom prst="rect">
            <a:avLst/>
          </a:prstGeom>
          <a:noFill/>
        </p:spPr>
        <p:txBody>
          <a:bodyPr wrap="square" rtlCol="0">
            <a:spAutoFit/>
          </a:bodyPr>
          <a:lstStyle/>
          <a:p>
            <a:pPr>
              <a:buNone/>
            </a:pPr>
            <a:r>
              <a:rPr lang="en-GB" sz="1600" b="1" dirty="0">
                <a:solidFill>
                  <a:srgbClr val="249FA7"/>
                </a:solidFill>
                <a:latin typeface="Arial" panose="020B0604020202020204" pitchFamily="34" charset="0"/>
                <a:cs typeface="Arial" panose="020B0604020202020204" pitchFamily="34" charset="0"/>
              </a:rPr>
              <a:t>Captures speech in conversations that transcribed into text on a smart device.</a:t>
            </a:r>
          </a:p>
          <a:p>
            <a:pPr>
              <a:lnSpc>
                <a:spcPct val="150000"/>
              </a:lnSpc>
              <a:buNone/>
            </a:pP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Microphones intelligently filters speech in noise</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Works on multiple devices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Identify each speaker shown in different colours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Engage in social conversations</a:t>
            </a:r>
            <a:endParaRPr lang="en-GB" sz="1400" dirty="0">
              <a:solidFill>
                <a:srgbClr val="4B6C7E"/>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Capture lectures, face to face or small group meetings</a:t>
            </a:r>
          </a:p>
          <a:p>
            <a:pPr>
              <a:buNone/>
            </a:pPr>
            <a:endParaRPr lang="en-GB" sz="1400" b="1" dirty="0">
              <a:solidFill>
                <a:srgbClr val="953981"/>
              </a:solidFill>
              <a:latin typeface="Arial" panose="020B0604020202020204" pitchFamily="34" charset="0"/>
              <a:cs typeface="Arial" panose="020B0604020202020204" pitchFamily="34" charset="0"/>
            </a:endParaRPr>
          </a:p>
          <a:p>
            <a:pPr>
              <a:buNone/>
            </a:pPr>
            <a:endParaRPr lang="en-GB" sz="1400" dirty="0">
              <a:solidFill>
                <a:srgbClr val="395C7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34AD0E4-7C8B-40D0-A05D-C310097F138C}"/>
              </a:ext>
              <a:ext uri="{C183D7F6-B498-43B3-948B-1728B52AA6E4}">
                <adec:decorative xmlns:adec="http://schemas.microsoft.com/office/drawing/2017/decorative" val="1"/>
              </a:ext>
            </a:extLst>
          </p:cNvPr>
          <p:cNvSpPr txBox="1"/>
          <p:nvPr/>
        </p:nvSpPr>
        <p:spPr>
          <a:xfrm>
            <a:off x="-1" y="337747"/>
            <a:ext cx="3162457" cy="338554"/>
          </a:xfrm>
          <a:prstGeom prst="rect">
            <a:avLst/>
          </a:prstGeom>
          <a:solidFill>
            <a:srgbClr val="249FA7"/>
          </a:solidFill>
        </p:spPr>
        <p:txBody>
          <a:bodyPr wrap="square" rtlCol="0">
            <a:spAutoFit/>
          </a:bodyPr>
          <a:lstStyle/>
          <a:p>
            <a:pPr algn="ctr"/>
            <a:r>
              <a:rPr lang="en-GB" sz="1600" b="1" spc="300" dirty="0">
                <a:solidFill>
                  <a:schemeClr val="bg1"/>
                </a:solidFill>
                <a:latin typeface="Arial Regular"/>
              </a:rPr>
              <a:t>Communication Tools</a:t>
            </a: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249" y="1384827"/>
            <a:ext cx="2807208" cy="1130808"/>
          </a:xfrm>
          <a:prstGeom prst="rect">
            <a:avLst/>
          </a:prstGeom>
        </p:spPr>
      </p:pic>
    </p:spTree>
    <p:extLst>
      <p:ext uri="{BB962C8B-B14F-4D97-AF65-F5344CB8AC3E}">
        <p14:creationId xmlns:p14="http://schemas.microsoft.com/office/powerpoint/2010/main" val="543600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E102-0E44-497A-921F-B93B89988C1A}"/>
              </a:ext>
            </a:extLst>
          </p:cNvPr>
          <p:cNvSpPr>
            <a:spLocks noGrp="1"/>
          </p:cNvSpPr>
          <p:nvPr>
            <p:ph type="title" idx="4294967295"/>
          </p:nvPr>
        </p:nvSpPr>
        <p:spPr/>
        <p:txBody>
          <a:bodyPr/>
          <a:lstStyle/>
          <a:p>
            <a:r>
              <a:rPr lang="en-GB" dirty="0">
                <a:solidFill>
                  <a:schemeClr val="bg1"/>
                </a:solidFill>
              </a:rPr>
              <a:t>Microsoft group transcribe</a:t>
            </a:r>
          </a:p>
        </p:txBody>
      </p:sp>
      <p:sp>
        <p:nvSpPr>
          <p:cNvPr id="7" name="TextBox 6">
            <a:extLst>
              <a:ext uri="{FF2B5EF4-FFF2-40B4-BE49-F238E27FC236}">
                <a16:creationId xmlns:a16="http://schemas.microsoft.com/office/drawing/2014/main" id="{54950E05-FB01-4082-AA0D-4B9ED3F7355B}"/>
              </a:ext>
            </a:extLst>
          </p:cNvPr>
          <p:cNvSpPr txBox="1"/>
          <p:nvPr/>
        </p:nvSpPr>
        <p:spPr>
          <a:xfrm>
            <a:off x="0" y="322358"/>
            <a:ext cx="3534033" cy="369332"/>
          </a:xfrm>
          <a:prstGeom prst="rect">
            <a:avLst/>
          </a:prstGeom>
          <a:solidFill>
            <a:srgbClr val="953981"/>
          </a:solidFill>
        </p:spPr>
        <p:txBody>
          <a:bodyPr wrap="square" rtlCol="0">
            <a:spAutoFit/>
          </a:bodyPr>
          <a:lstStyle/>
          <a:p>
            <a:pPr algn="ctr"/>
            <a:r>
              <a:rPr lang="en-GB" b="1" spc="300" dirty="0">
                <a:solidFill>
                  <a:schemeClr val="bg1"/>
                </a:solidFill>
                <a:latin typeface="Montserrat" panose="00000500000000000000" pitchFamily="50" charset="0"/>
              </a:rPr>
              <a:t>Smart Phone Apps</a:t>
            </a:r>
          </a:p>
        </p:txBody>
      </p:sp>
      <p:sp>
        <p:nvSpPr>
          <p:cNvPr id="6" name="TextBox 5">
            <a:extLst>
              <a:ext uri="{FF2B5EF4-FFF2-40B4-BE49-F238E27FC236}">
                <a16:creationId xmlns:a16="http://schemas.microsoft.com/office/drawing/2014/main" id="{07ABEAA0-F98A-47BF-8CCA-13DB6D0BB3AB}"/>
              </a:ext>
            </a:extLst>
          </p:cNvPr>
          <p:cNvSpPr txBox="1"/>
          <p:nvPr/>
        </p:nvSpPr>
        <p:spPr>
          <a:xfrm>
            <a:off x="1189133" y="2574825"/>
            <a:ext cx="5735075" cy="369332"/>
          </a:xfrm>
          <a:prstGeom prst="rect">
            <a:avLst/>
          </a:prstGeom>
          <a:noFill/>
        </p:spPr>
        <p:txBody>
          <a:bodyPr wrap="square" rtlCol="0">
            <a:spAutoFit/>
          </a:bodyPr>
          <a:lstStyle/>
          <a:p>
            <a:r>
              <a:rPr lang="en-GB" b="1" spc="300" dirty="0">
                <a:solidFill>
                  <a:srgbClr val="395C72"/>
                </a:solidFill>
                <a:latin typeface="Arial Regular"/>
              </a:rPr>
              <a:t>MICROSOFT GROUP TRANSCRIBE</a:t>
            </a:r>
          </a:p>
        </p:txBody>
      </p:sp>
      <p:sp>
        <p:nvSpPr>
          <p:cNvPr id="9" name="TextBox 8">
            <a:extLst>
              <a:ext uri="{FF2B5EF4-FFF2-40B4-BE49-F238E27FC236}">
                <a16:creationId xmlns:a16="http://schemas.microsoft.com/office/drawing/2014/main" id="{CA3967D1-CE6F-4EA1-A74D-EDD277E1CE30}"/>
              </a:ext>
            </a:extLst>
          </p:cNvPr>
          <p:cNvSpPr txBox="1"/>
          <p:nvPr/>
        </p:nvSpPr>
        <p:spPr>
          <a:xfrm>
            <a:off x="1189133" y="3455638"/>
            <a:ext cx="6154593" cy="2806987"/>
          </a:xfrm>
          <a:prstGeom prst="rect">
            <a:avLst/>
          </a:prstGeom>
          <a:noFill/>
        </p:spPr>
        <p:txBody>
          <a:bodyPr wrap="square" rtlCol="0">
            <a:spAutoFit/>
          </a:bodyPr>
          <a:lstStyle/>
          <a:p>
            <a:pPr>
              <a:buNone/>
            </a:pPr>
            <a:r>
              <a:rPr lang="en-GB" sz="1600" b="1" dirty="0">
                <a:solidFill>
                  <a:srgbClr val="249FA7"/>
                </a:solidFill>
                <a:latin typeface="Arial" panose="020B0604020202020204" pitchFamily="34" charset="0"/>
                <a:cs typeface="Arial" panose="020B0604020202020204" pitchFamily="34" charset="0"/>
              </a:rPr>
              <a:t>Group Transcribe provides real-time transcription and translation for in-person meetings and conversations.</a:t>
            </a: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endParaRPr lang="en-GB" sz="1400" dirty="0">
              <a:solidFill>
                <a:srgbClr val="395C72"/>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Start a conversation from your phone </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Stay focused without taking notes </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Follow the conversation in real-time in your preferred language</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Save, browse and share the transcript after each session</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Supports languages in 80+ locales</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Currently only works on iOS devices</a:t>
            </a: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8263" y="1273175"/>
            <a:ext cx="2807208" cy="1130808"/>
          </a:xfrm>
          <a:prstGeom prst="rect">
            <a:avLst/>
          </a:prstGeom>
        </p:spPr>
      </p:pic>
      <p:pic>
        <p:nvPicPr>
          <p:cNvPr id="3" name="Picture 2">
            <a:extLst>
              <a:ext uri="{FF2B5EF4-FFF2-40B4-BE49-F238E27FC236}">
                <a16:creationId xmlns:a16="http://schemas.microsoft.com/office/drawing/2014/main" id="{5ABB57FF-D5EA-43EF-8C75-52BC6BEFD81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119628" y="1554540"/>
            <a:ext cx="3257143" cy="4057143"/>
          </a:xfrm>
          <a:prstGeom prst="rect">
            <a:avLst/>
          </a:prstGeom>
        </p:spPr>
      </p:pic>
    </p:spTree>
    <p:extLst>
      <p:ext uri="{BB962C8B-B14F-4D97-AF65-F5344CB8AC3E}">
        <p14:creationId xmlns:p14="http://schemas.microsoft.com/office/powerpoint/2010/main" val="32753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87B69-5556-5A40-A860-589244058885}"/>
              </a:ext>
              <a:ext uri="{C183D7F6-B498-43B3-948B-1728B52AA6E4}">
                <adec:decorative xmlns:adec="http://schemas.microsoft.com/office/drawing/2017/decorative" val="1"/>
              </a:ext>
            </a:extLst>
          </p:cNvPr>
          <p:cNvSpPr txBox="1"/>
          <p:nvPr/>
        </p:nvSpPr>
        <p:spPr>
          <a:xfrm>
            <a:off x="0" y="337747"/>
            <a:ext cx="3160702" cy="338554"/>
          </a:xfrm>
          <a:prstGeom prst="rect">
            <a:avLst/>
          </a:prstGeom>
          <a:solidFill>
            <a:srgbClr val="E36E22"/>
          </a:solidFill>
        </p:spPr>
        <p:txBody>
          <a:bodyPr wrap="square" rtlCol="0">
            <a:spAutoFit/>
          </a:bodyPr>
          <a:lstStyle/>
          <a:p>
            <a:pPr algn="ctr"/>
            <a:r>
              <a:rPr lang="en-GB" sz="1600" b="1" spc="300" dirty="0">
                <a:solidFill>
                  <a:schemeClr val="bg1"/>
                </a:solidFill>
                <a:latin typeface="Arial" panose="020B0604020202020204" pitchFamily="34" charset="0"/>
              </a:rPr>
              <a:t>INTRODUCTION</a:t>
            </a: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Title 10">
            <a:extLst>
              <a:ext uri="{FF2B5EF4-FFF2-40B4-BE49-F238E27FC236}">
                <a16:creationId xmlns:a16="http://schemas.microsoft.com/office/drawing/2014/main" id="{AC8F5507-E974-46D1-9EA2-61ECD46BF79D}"/>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Overview of Todays Topic</a:t>
            </a:r>
          </a:p>
        </p:txBody>
      </p:sp>
      <p:sp>
        <p:nvSpPr>
          <p:cNvPr id="17" name="TextBox 16">
            <a:extLst>
              <a:ext uri="{FF2B5EF4-FFF2-40B4-BE49-F238E27FC236}">
                <a16:creationId xmlns:a16="http://schemas.microsoft.com/office/drawing/2014/main" id="{22C2EFD7-BE12-4A95-9707-5031150DC31B}"/>
              </a:ext>
            </a:extLst>
          </p:cNvPr>
          <p:cNvSpPr txBox="1"/>
          <p:nvPr/>
        </p:nvSpPr>
        <p:spPr>
          <a:xfrm>
            <a:off x="5923526" y="2718622"/>
            <a:ext cx="6154593" cy="2277547"/>
          </a:xfrm>
          <a:prstGeom prst="rect">
            <a:avLst/>
          </a:prstGeom>
          <a:noFill/>
        </p:spPr>
        <p:txBody>
          <a:bodyPr wrap="square" rtlCol="0">
            <a:spAutoFit/>
          </a:bodyPr>
          <a:lstStyle/>
          <a:p>
            <a:pPr>
              <a:buNone/>
            </a:pPr>
            <a:r>
              <a:rPr lang="en-GB" sz="1600" b="1" dirty="0">
                <a:solidFill>
                  <a:srgbClr val="249FA7"/>
                </a:solidFill>
                <a:latin typeface="Arial" panose="020B0604020202020204" pitchFamily="34" charset="0"/>
                <a:cs typeface="Arial" panose="020B0604020202020204" pitchFamily="34" charset="0"/>
              </a:rPr>
              <a:t>Solutions to support people with hearing loss to communicate independently in any environmental setting. </a:t>
            </a: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endParaRPr lang="en-GB" sz="1600" dirty="0">
              <a:solidFill>
                <a:srgbClr val="4B6C7E"/>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Awareness – Hearing loss and communication tips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Business solution – Accessibility for hearing loss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Individual Solutions  – Overcoming barriers</a:t>
            </a:r>
          </a:p>
          <a:p>
            <a:pPr>
              <a:buNone/>
            </a:pPr>
            <a:endParaRPr lang="en-GB" sz="1400" dirty="0">
              <a:solidFill>
                <a:srgbClr val="395C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377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4AAD-5B69-4A30-B5F1-AF315123C3CC}"/>
              </a:ext>
            </a:extLst>
          </p:cNvPr>
          <p:cNvSpPr>
            <a:spLocks noGrp="1"/>
          </p:cNvSpPr>
          <p:nvPr>
            <p:ph type="title" idx="4294967295"/>
          </p:nvPr>
        </p:nvSpPr>
        <p:spPr/>
        <p:txBody>
          <a:bodyPr/>
          <a:lstStyle/>
          <a:p>
            <a:r>
              <a:rPr lang="en-GB" dirty="0">
                <a:solidFill>
                  <a:schemeClr val="bg1"/>
                </a:solidFill>
              </a:rPr>
              <a:t>Phonak my call to text</a:t>
            </a:r>
          </a:p>
        </p:txBody>
      </p:sp>
      <p:sp>
        <p:nvSpPr>
          <p:cNvPr id="7" name="TextBox 6">
            <a:extLst>
              <a:ext uri="{FF2B5EF4-FFF2-40B4-BE49-F238E27FC236}">
                <a16:creationId xmlns:a16="http://schemas.microsoft.com/office/drawing/2014/main" id="{54950E05-FB01-4082-AA0D-4B9ED3F7355B}"/>
              </a:ext>
            </a:extLst>
          </p:cNvPr>
          <p:cNvSpPr txBox="1"/>
          <p:nvPr/>
        </p:nvSpPr>
        <p:spPr>
          <a:xfrm>
            <a:off x="0" y="322358"/>
            <a:ext cx="3534033" cy="369332"/>
          </a:xfrm>
          <a:prstGeom prst="rect">
            <a:avLst/>
          </a:prstGeom>
          <a:solidFill>
            <a:srgbClr val="953981"/>
          </a:solidFill>
        </p:spPr>
        <p:txBody>
          <a:bodyPr wrap="square" rtlCol="0">
            <a:spAutoFit/>
          </a:bodyPr>
          <a:lstStyle/>
          <a:p>
            <a:pPr algn="ctr"/>
            <a:r>
              <a:rPr lang="en-GB" b="1" spc="300" dirty="0">
                <a:solidFill>
                  <a:schemeClr val="bg1"/>
                </a:solidFill>
                <a:latin typeface="Montserrat" panose="00000500000000000000" pitchFamily="50" charset="0"/>
              </a:rPr>
              <a:t>Smart Phone Apps</a:t>
            </a:r>
          </a:p>
        </p:txBody>
      </p:sp>
      <p:sp>
        <p:nvSpPr>
          <p:cNvPr id="6" name="TextBox 5">
            <a:extLst>
              <a:ext uri="{FF2B5EF4-FFF2-40B4-BE49-F238E27FC236}">
                <a16:creationId xmlns:a16="http://schemas.microsoft.com/office/drawing/2014/main" id="{07ABEAA0-F98A-47BF-8CCA-13DB6D0BB3AB}"/>
              </a:ext>
            </a:extLst>
          </p:cNvPr>
          <p:cNvSpPr txBox="1"/>
          <p:nvPr/>
        </p:nvSpPr>
        <p:spPr>
          <a:xfrm>
            <a:off x="789395" y="2737219"/>
            <a:ext cx="5735075" cy="369332"/>
          </a:xfrm>
          <a:prstGeom prst="rect">
            <a:avLst/>
          </a:prstGeom>
          <a:noFill/>
        </p:spPr>
        <p:txBody>
          <a:bodyPr wrap="square" rtlCol="0">
            <a:spAutoFit/>
          </a:bodyPr>
          <a:lstStyle/>
          <a:p>
            <a:r>
              <a:rPr lang="en-GB" b="1" spc="300" dirty="0">
                <a:solidFill>
                  <a:srgbClr val="395C72"/>
                </a:solidFill>
                <a:latin typeface="Arial Regular"/>
              </a:rPr>
              <a:t>PHONAK MYCALL TO TEXT</a:t>
            </a:r>
          </a:p>
        </p:txBody>
      </p:sp>
      <p:sp>
        <p:nvSpPr>
          <p:cNvPr id="9" name="TextBox 8">
            <a:extLst>
              <a:ext uri="{FF2B5EF4-FFF2-40B4-BE49-F238E27FC236}">
                <a16:creationId xmlns:a16="http://schemas.microsoft.com/office/drawing/2014/main" id="{CA3967D1-CE6F-4EA1-A74D-EDD277E1CE30}"/>
              </a:ext>
            </a:extLst>
          </p:cNvPr>
          <p:cNvSpPr txBox="1"/>
          <p:nvPr/>
        </p:nvSpPr>
        <p:spPr>
          <a:xfrm>
            <a:off x="789395" y="3618032"/>
            <a:ext cx="6154593" cy="2730043"/>
          </a:xfrm>
          <a:prstGeom prst="rect">
            <a:avLst/>
          </a:prstGeom>
          <a:noFill/>
        </p:spPr>
        <p:txBody>
          <a:bodyPr wrap="square" rtlCol="0">
            <a:spAutoFit/>
          </a:bodyPr>
          <a:lstStyle/>
          <a:p>
            <a:pPr>
              <a:buNone/>
            </a:pPr>
            <a:r>
              <a:rPr lang="en-GB" sz="1600" b="1" dirty="0">
                <a:solidFill>
                  <a:srgbClr val="249FA7"/>
                </a:solidFill>
                <a:latin typeface="Arial" panose="020B0604020202020204" pitchFamily="34" charset="0"/>
                <a:cs typeface="Arial" panose="020B0604020202020204" pitchFamily="34" charset="0"/>
              </a:rPr>
              <a:t>The Phonak </a:t>
            </a:r>
            <a:r>
              <a:rPr lang="en-GB" sz="1600" b="1" dirty="0" err="1">
                <a:solidFill>
                  <a:srgbClr val="249FA7"/>
                </a:solidFill>
                <a:latin typeface="Arial" panose="020B0604020202020204" pitchFamily="34" charset="0"/>
                <a:cs typeface="Arial" panose="020B0604020202020204" pitchFamily="34" charset="0"/>
              </a:rPr>
              <a:t>myCall</a:t>
            </a:r>
            <a:r>
              <a:rPr lang="en-GB" sz="1600" b="1" dirty="0">
                <a:solidFill>
                  <a:srgbClr val="249FA7"/>
                </a:solidFill>
                <a:latin typeface="Arial" panose="020B0604020202020204" pitchFamily="34" charset="0"/>
                <a:cs typeface="Arial" panose="020B0604020202020204" pitchFamily="34" charset="0"/>
              </a:rPr>
              <a:t>-to-Text app allows you to read, in real time, what the person on the other end of the phone says.</a:t>
            </a:r>
          </a:p>
          <a:p>
            <a:pPr>
              <a:buNone/>
            </a:pP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Live transcription of phone calls in more than 80 languages</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The other person can use any type of phone (mobile, office or fixed line) and does not need to install the app</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App to App calling is free</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Works on iOS and Android phones</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Save the transcription for later review</a:t>
            </a: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913" y="1453690"/>
            <a:ext cx="2807208" cy="1130808"/>
          </a:xfrm>
          <a:prstGeom prst="rect">
            <a:avLst/>
          </a:prstGeom>
        </p:spPr>
      </p:pic>
      <p:pic>
        <p:nvPicPr>
          <p:cNvPr id="5" name="Picture 4">
            <a:extLst>
              <a:ext uri="{FF2B5EF4-FFF2-40B4-BE49-F238E27FC236}">
                <a16:creationId xmlns:a16="http://schemas.microsoft.com/office/drawing/2014/main" id="{3C4AD0F8-9D68-4064-92AF-D0847DE112F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16529" y="1175843"/>
            <a:ext cx="2887833" cy="5075082"/>
          </a:xfrm>
          <a:prstGeom prst="rect">
            <a:avLst/>
          </a:prstGeom>
        </p:spPr>
      </p:pic>
    </p:spTree>
    <p:extLst>
      <p:ext uri="{BB962C8B-B14F-4D97-AF65-F5344CB8AC3E}">
        <p14:creationId xmlns:p14="http://schemas.microsoft.com/office/powerpoint/2010/main" val="3526793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FACE TO FACE COMMUNICATOR</a:t>
            </a:r>
          </a:p>
        </p:txBody>
      </p:sp>
      <p:sp>
        <p:nvSpPr>
          <p:cNvPr id="9" name="TextBox 8">
            <a:extLst>
              <a:ext uri="{FF2B5EF4-FFF2-40B4-BE49-F238E27FC236}">
                <a16:creationId xmlns:a16="http://schemas.microsoft.com/office/drawing/2014/main" id="{CA3967D1-CE6F-4EA1-A74D-EDD277E1CE30}"/>
              </a:ext>
            </a:extLst>
          </p:cNvPr>
          <p:cNvSpPr txBox="1"/>
          <p:nvPr/>
        </p:nvSpPr>
        <p:spPr>
          <a:xfrm>
            <a:off x="5923526" y="2718622"/>
            <a:ext cx="6154593" cy="3970318"/>
          </a:xfrm>
          <a:prstGeom prst="rect">
            <a:avLst/>
          </a:prstGeom>
          <a:noFill/>
        </p:spPr>
        <p:txBody>
          <a:bodyPr wrap="square" lIns="91440" tIns="45720" rIns="91440" bIns="45720" rtlCol="0" anchor="t">
            <a:spAutoFit/>
          </a:bodyPr>
          <a:lstStyle/>
          <a:p>
            <a:r>
              <a:rPr lang="en-GB" sz="1600" b="1" dirty="0">
                <a:solidFill>
                  <a:srgbClr val="249FA7"/>
                </a:solidFill>
                <a:latin typeface="Arial"/>
                <a:cs typeface="Arial"/>
              </a:rPr>
              <a:t>Barrier free communication that bridges the gap between Deaf, Hard of Hearing and hearing individuals. </a:t>
            </a:r>
            <a:endParaRPr lang="en-GB" sz="1600" b="1" dirty="0">
              <a:solidFill>
                <a:srgbClr val="249FA7"/>
              </a:solidFill>
              <a:latin typeface="Arial" panose="020B0604020202020204" pitchFamily="34" charset="0"/>
              <a:cs typeface="Arial" panose="020B0604020202020204" pitchFamily="34" charset="0"/>
            </a:endParaRPr>
          </a:p>
          <a:p>
            <a:pPr>
              <a:lnSpc>
                <a:spcPct val="150000"/>
              </a:lnSpc>
              <a:buNone/>
            </a:pP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Lightweight, portable device</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Instant Real-Time communication</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Gives you personal independence</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Use own secure wireless network</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A full-size ergonomic Keyboard and tilting screen</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Optional Speech Generating Device (SGD) for speech impairment</a:t>
            </a:r>
          </a:p>
          <a:p>
            <a:pPr>
              <a:buNone/>
            </a:pPr>
            <a:endParaRPr lang="en-GB" sz="1400" b="1" dirty="0">
              <a:solidFill>
                <a:srgbClr val="953981"/>
              </a:solidFill>
              <a:latin typeface="Arial" panose="020B0604020202020204" pitchFamily="34" charset="0"/>
              <a:cs typeface="Arial" panose="020B0604020202020204" pitchFamily="34" charset="0"/>
            </a:endParaRPr>
          </a:p>
          <a:p>
            <a:pPr>
              <a:buNone/>
            </a:pPr>
            <a:endParaRPr lang="en-GB" sz="1400" dirty="0">
              <a:solidFill>
                <a:srgbClr val="395C7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34AD0E4-7C8B-40D0-A05D-C310097F138C}"/>
              </a:ext>
              <a:ext uri="{C183D7F6-B498-43B3-948B-1728B52AA6E4}">
                <adec:decorative xmlns:adec="http://schemas.microsoft.com/office/drawing/2017/decorative" val="1"/>
              </a:ext>
            </a:extLst>
          </p:cNvPr>
          <p:cNvSpPr txBox="1"/>
          <p:nvPr/>
        </p:nvSpPr>
        <p:spPr>
          <a:xfrm>
            <a:off x="0" y="337747"/>
            <a:ext cx="2766350" cy="338554"/>
          </a:xfrm>
          <a:prstGeom prst="rect">
            <a:avLst/>
          </a:prstGeom>
          <a:solidFill>
            <a:srgbClr val="249FA7"/>
          </a:solidFill>
        </p:spPr>
        <p:txBody>
          <a:bodyPr wrap="square" rtlCol="0">
            <a:spAutoFit/>
          </a:bodyPr>
          <a:lstStyle/>
          <a:p>
            <a:pPr algn="ctr"/>
            <a:r>
              <a:rPr lang="en-GB" sz="1600" b="1" spc="300" dirty="0" err="1">
                <a:solidFill>
                  <a:schemeClr val="bg1"/>
                </a:solidFill>
                <a:latin typeface="Arial Regular"/>
              </a:rPr>
              <a:t>UbiDuo</a:t>
            </a:r>
            <a:endParaRPr lang="en-GB" sz="1600" b="1" spc="300" dirty="0">
              <a:solidFill>
                <a:schemeClr val="bg1"/>
              </a:solidFill>
              <a:latin typeface="Arial Regular"/>
            </a:endParaRP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249" y="1384827"/>
            <a:ext cx="2807208" cy="1130808"/>
          </a:xfrm>
          <a:prstGeom prst="rect">
            <a:avLst/>
          </a:prstGeom>
        </p:spPr>
      </p:pic>
      <p:pic>
        <p:nvPicPr>
          <p:cNvPr id="5" name="Picture 4">
            <a:extLst>
              <a:ext uri="{FF2B5EF4-FFF2-40B4-BE49-F238E27FC236}">
                <a16:creationId xmlns:a16="http://schemas.microsoft.com/office/drawing/2014/main" id="{36287515-57D5-4408-A0CC-54B4C100727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1607" y="2515635"/>
            <a:ext cx="5751919" cy="3901779"/>
          </a:xfrm>
          <a:prstGeom prst="rect">
            <a:avLst/>
          </a:prstGeom>
        </p:spPr>
      </p:pic>
    </p:spTree>
    <p:extLst>
      <p:ext uri="{BB962C8B-B14F-4D97-AF65-F5344CB8AC3E}">
        <p14:creationId xmlns:p14="http://schemas.microsoft.com/office/powerpoint/2010/main" val="4186113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34AD0E4-7C8B-40D0-A05D-C310097F138C}"/>
              </a:ext>
              <a:ext uri="{C183D7F6-B498-43B3-948B-1728B52AA6E4}">
                <adec:decorative xmlns:adec="http://schemas.microsoft.com/office/drawing/2017/decorative" val="1"/>
              </a:ext>
            </a:extLst>
          </p:cNvPr>
          <p:cNvSpPr txBox="1"/>
          <p:nvPr/>
        </p:nvSpPr>
        <p:spPr>
          <a:xfrm>
            <a:off x="0" y="337747"/>
            <a:ext cx="2766350" cy="338554"/>
          </a:xfrm>
          <a:prstGeom prst="rect">
            <a:avLst/>
          </a:prstGeom>
          <a:solidFill>
            <a:srgbClr val="E36E22"/>
          </a:solidFill>
        </p:spPr>
        <p:txBody>
          <a:bodyPr wrap="square" rtlCol="0">
            <a:spAutoFit/>
          </a:bodyPr>
          <a:lstStyle/>
          <a:p>
            <a:pPr algn="ctr"/>
            <a:r>
              <a:rPr lang="en-GB" sz="1600" b="1" spc="300" dirty="0">
                <a:solidFill>
                  <a:schemeClr val="bg1"/>
                </a:solidFill>
                <a:latin typeface="Arial Regular"/>
              </a:rPr>
              <a:t>Listening Devices</a:t>
            </a: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249" y="1384827"/>
            <a:ext cx="2807208" cy="1130808"/>
          </a:xfrm>
          <a:prstGeom prst="rect">
            <a:avLst/>
          </a:prstGeom>
        </p:spPr>
      </p:pic>
      <p:pic>
        <p:nvPicPr>
          <p:cNvPr id="7" name="Picture 6">
            <a:extLst>
              <a:ext uri="{FF2B5EF4-FFF2-40B4-BE49-F238E27FC236}">
                <a16:creationId xmlns:a16="http://schemas.microsoft.com/office/drawing/2014/main" id="{194C92F8-C287-4D58-BD4E-A97C3A4B3C4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918" y="1384827"/>
            <a:ext cx="3698686" cy="3698686"/>
          </a:xfrm>
          <a:prstGeom prst="rect">
            <a:avLst/>
          </a:prstGeom>
        </p:spPr>
      </p:pic>
      <p:pic>
        <p:nvPicPr>
          <p:cNvPr id="10" name="Picture 9">
            <a:extLst>
              <a:ext uri="{FF2B5EF4-FFF2-40B4-BE49-F238E27FC236}">
                <a16:creationId xmlns:a16="http://schemas.microsoft.com/office/drawing/2014/main" id="{0C08D3D1-ED84-4963-AA83-A2504AEC74D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849" y="2153569"/>
            <a:ext cx="3088756" cy="3088756"/>
          </a:xfrm>
          <a:prstGeom prst="rect">
            <a:avLst/>
          </a:prstGeom>
        </p:spPr>
      </p:pic>
      <p:pic>
        <p:nvPicPr>
          <p:cNvPr id="14" name="Picture 13">
            <a:extLst>
              <a:ext uri="{FF2B5EF4-FFF2-40B4-BE49-F238E27FC236}">
                <a16:creationId xmlns:a16="http://schemas.microsoft.com/office/drawing/2014/main" id="{6751F980-A0FD-4BF4-A15C-F9EB1587E42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0167" y="4445281"/>
            <a:ext cx="1466506" cy="1466506"/>
          </a:xfrm>
          <a:prstGeom prst="rect">
            <a:avLst/>
          </a:prstGeom>
        </p:spPr>
      </p:pic>
      <p:pic>
        <p:nvPicPr>
          <p:cNvPr id="8" name="Picture 7">
            <a:extLst>
              <a:ext uri="{FF2B5EF4-FFF2-40B4-BE49-F238E27FC236}">
                <a16:creationId xmlns:a16="http://schemas.microsoft.com/office/drawing/2014/main" id="{63FE42B4-504D-43E2-A194-6438658A970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3663" y="3967355"/>
            <a:ext cx="2359439" cy="2359439"/>
          </a:xfrm>
          <a:prstGeom prst="rect">
            <a:avLst/>
          </a:prstGeom>
        </p:spPr>
      </p:pic>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Phonak Wireless solutions</a:t>
            </a:r>
          </a:p>
        </p:txBody>
      </p:sp>
      <p:sp>
        <p:nvSpPr>
          <p:cNvPr id="9" name="TextBox 8">
            <a:extLst>
              <a:ext uri="{FF2B5EF4-FFF2-40B4-BE49-F238E27FC236}">
                <a16:creationId xmlns:a16="http://schemas.microsoft.com/office/drawing/2014/main" id="{CA3967D1-CE6F-4EA1-A74D-EDD277E1CE30}"/>
              </a:ext>
              <a:ext uri="{C183D7F6-B498-43B3-948B-1728B52AA6E4}">
                <adec:decorative xmlns:adec="http://schemas.microsoft.com/office/drawing/2017/decorative" val="0"/>
              </a:ext>
            </a:extLst>
          </p:cNvPr>
          <p:cNvSpPr txBox="1"/>
          <p:nvPr/>
        </p:nvSpPr>
        <p:spPr>
          <a:xfrm>
            <a:off x="5923526" y="2718622"/>
            <a:ext cx="6154593" cy="2632003"/>
          </a:xfrm>
          <a:prstGeom prst="rect">
            <a:avLst/>
          </a:prstGeom>
          <a:noFill/>
        </p:spPr>
        <p:txBody>
          <a:bodyPr wrap="square" lIns="91440" tIns="45720" rIns="91440" bIns="45720" rtlCol="0" anchor="t">
            <a:spAutoFit/>
          </a:bodyPr>
          <a:lstStyle/>
          <a:p>
            <a:r>
              <a:rPr lang="en-GB" sz="1600" b="1" dirty="0">
                <a:solidFill>
                  <a:srgbClr val="249FA7"/>
                </a:solidFill>
                <a:latin typeface="Arial"/>
                <a:cs typeface="Arial"/>
              </a:rPr>
              <a:t>Wireless technology to bridge that barrier and improve</a:t>
            </a:r>
            <a:endParaRPr lang="en-US" dirty="0"/>
          </a:p>
          <a:p>
            <a:r>
              <a:rPr lang="en-GB" sz="1600" b="1" dirty="0">
                <a:solidFill>
                  <a:srgbClr val="249FA7"/>
                </a:solidFill>
                <a:latin typeface="Arial"/>
                <a:cs typeface="Arial"/>
              </a:rPr>
              <a:t>clarity of speech</a:t>
            </a:r>
            <a:endParaRPr lang="en-GB"/>
          </a:p>
          <a:p>
            <a:pPr>
              <a:buNone/>
            </a:pP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Designed to support speech in noise </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Virtually compatible with any hearing aid</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Receivers and Streamer</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Roger Focus receivers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Integration </a:t>
            </a:r>
          </a:p>
        </p:txBody>
      </p:sp>
    </p:spTree>
    <p:extLst>
      <p:ext uri="{BB962C8B-B14F-4D97-AF65-F5344CB8AC3E}">
        <p14:creationId xmlns:p14="http://schemas.microsoft.com/office/powerpoint/2010/main" val="156479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ASSISTIVE HEARING HEADSET</a:t>
            </a:r>
          </a:p>
        </p:txBody>
      </p:sp>
      <p:pic>
        <p:nvPicPr>
          <p:cNvPr id="1028" name="Picture 4" descr="Alango Wear &amp;amp; Hear Product Line and Digital Health During COVID-19">
            <a:extLst>
              <a:ext uri="{FF2B5EF4-FFF2-40B4-BE49-F238E27FC236}">
                <a16:creationId xmlns:a16="http://schemas.microsoft.com/office/drawing/2014/main" id="{04901CCF-A02A-446B-B232-E13CD7F8D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14" y="2577231"/>
            <a:ext cx="3733672" cy="35947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A3967D1-CE6F-4EA1-A74D-EDD277E1CE30}"/>
              </a:ext>
            </a:extLst>
          </p:cNvPr>
          <p:cNvSpPr txBox="1"/>
          <p:nvPr/>
        </p:nvSpPr>
        <p:spPr>
          <a:xfrm>
            <a:off x="5923526" y="2718622"/>
            <a:ext cx="6154593" cy="3453318"/>
          </a:xfrm>
          <a:prstGeom prst="rect">
            <a:avLst/>
          </a:prstGeom>
          <a:noFill/>
        </p:spPr>
        <p:txBody>
          <a:bodyPr wrap="square" lIns="91440" tIns="45720" rIns="91440" bIns="45720" rtlCol="0" anchor="t">
            <a:spAutoFit/>
          </a:bodyPr>
          <a:lstStyle/>
          <a:p>
            <a:r>
              <a:rPr lang="en-GB" sz="1600" b="1" dirty="0">
                <a:solidFill>
                  <a:srgbClr val="249FA7"/>
                </a:solidFill>
                <a:latin typeface="Arial"/>
                <a:cs typeface="Arial"/>
              </a:rPr>
              <a:t>Wireless earphones for live conversations,</a:t>
            </a:r>
            <a:endParaRPr lang="en-US"/>
          </a:p>
          <a:p>
            <a:pPr>
              <a:buNone/>
            </a:pPr>
            <a:r>
              <a:rPr lang="en-GB" sz="1600" b="1" dirty="0">
                <a:solidFill>
                  <a:srgbClr val="249FA7"/>
                </a:solidFill>
                <a:latin typeface="Arial"/>
                <a:cs typeface="Arial"/>
              </a:rPr>
              <a:t>mobile calls and stream audio.</a:t>
            </a:r>
            <a:endParaRPr lang="en-GB"/>
          </a:p>
          <a:p>
            <a:pPr>
              <a:lnSpc>
                <a:spcPct val="150000"/>
              </a:lnSpc>
              <a:buNone/>
            </a:pP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Designed for people with mild to moderate hearing loss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Only amplifies frequencies where you need a boost</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Improves clarity of speech understanding</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Can be used independently or with app</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4 different </a:t>
            </a:r>
            <a:r>
              <a:rPr lang="en-GB" sz="1600" dirty="0" err="1">
                <a:solidFill>
                  <a:srgbClr val="4B6C7E"/>
                </a:solidFill>
                <a:latin typeface="Arial" panose="020B0604020202020204" pitchFamily="34" charset="0"/>
                <a:cs typeface="Arial" panose="020B0604020202020204" pitchFamily="34" charset="0"/>
              </a:rPr>
              <a:t>preset</a:t>
            </a:r>
            <a:r>
              <a:rPr lang="en-GB" sz="1600" dirty="0">
                <a:solidFill>
                  <a:srgbClr val="4B6C7E"/>
                </a:solidFill>
                <a:latin typeface="Arial" panose="020B0604020202020204" pitchFamily="34" charset="0"/>
                <a:cs typeface="Arial" panose="020B0604020202020204" pitchFamily="34" charset="0"/>
              </a:rPr>
              <a:t> hearing modes for different environments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Optional integrated telecoil for induction loop systems</a:t>
            </a:r>
          </a:p>
          <a:p>
            <a:pPr marL="285750" indent="-285750">
              <a:lnSpc>
                <a:spcPct val="150000"/>
              </a:lnSpc>
              <a:buFont typeface="Wingdings" pitchFamily="2" charset="2"/>
              <a:buChar char="§"/>
            </a:pPr>
            <a:endParaRPr lang="en-GB" sz="1400" dirty="0">
              <a:solidFill>
                <a:srgbClr val="395C7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34AD0E4-7C8B-40D0-A05D-C310097F138C}"/>
              </a:ext>
              <a:ext uri="{C183D7F6-B498-43B3-948B-1728B52AA6E4}">
                <adec:decorative xmlns:adec="http://schemas.microsoft.com/office/drawing/2017/decorative" val="1"/>
              </a:ext>
            </a:extLst>
          </p:cNvPr>
          <p:cNvSpPr txBox="1"/>
          <p:nvPr/>
        </p:nvSpPr>
        <p:spPr>
          <a:xfrm>
            <a:off x="0" y="337747"/>
            <a:ext cx="2766350" cy="338554"/>
          </a:xfrm>
          <a:prstGeom prst="rect">
            <a:avLst/>
          </a:prstGeom>
          <a:solidFill>
            <a:srgbClr val="E36E22"/>
          </a:solidFill>
        </p:spPr>
        <p:txBody>
          <a:bodyPr wrap="square" rtlCol="0">
            <a:spAutoFit/>
          </a:bodyPr>
          <a:lstStyle/>
          <a:p>
            <a:pPr algn="ctr"/>
            <a:r>
              <a:rPr lang="en-GB" sz="1600" b="1" spc="300" dirty="0">
                <a:solidFill>
                  <a:schemeClr val="bg1"/>
                </a:solidFill>
                <a:latin typeface="Arial Regular"/>
              </a:rPr>
              <a:t>Listening Devices</a:t>
            </a: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249" y="1384827"/>
            <a:ext cx="2807208" cy="1130808"/>
          </a:xfrm>
          <a:prstGeom prst="rect">
            <a:avLst/>
          </a:prstGeom>
        </p:spPr>
      </p:pic>
    </p:spTree>
    <p:extLst>
      <p:ext uri="{BB962C8B-B14F-4D97-AF65-F5344CB8AC3E}">
        <p14:creationId xmlns:p14="http://schemas.microsoft.com/office/powerpoint/2010/main" val="268972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ABEAA0-F98A-47BF-8CCA-13DB6D0BB3AB}"/>
              </a:ext>
            </a:extLst>
          </p:cNvPr>
          <p:cNvSpPr txBox="1">
            <a:spLocks noGrp="1"/>
          </p:cNvSpPr>
          <p:nvPr>
            <p:ph type="title" idx="4294967295"/>
          </p:nvPr>
        </p:nvSpPr>
        <p:spPr>
          <a:xfrm>
            <a:off x="5923526" y="1837809"/>
            <a:ext cx="57350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DIGITAL STETHOSCOPE</a:t>
            </a:r>
          </a:p>
        </p:txBody>
      </p:sp>
      <p:sp>
        <p:nvSpPr>
          <p:cNvPr id="9" name="TextBox 8">
            <a:extLst>
              <a:ext uri="{FF2B5EF4-FFF2-40B4-BE49-F238E27FC236}">
                <a16:creationId xmlns:a16="http://schemas.microsoft.com/office/drawing/2014/main" id="{CA3967D1-CE6F-4EA1-A74D-EDD277E1CE30}"/>
              </a:ext>
            </a:extLst>
          </p:cNvPr>
          <p:cNvSpPr txBox="1"/>
          <p:nvPr/>
        </p:nvSpPr>
        <p:spPr>
          <a:xfrm>
            <a:off x="5923526" y="2718622"/>
            <a:ext cx="6154593" cy="3822650"/>
          </a:xfrm>
          <a:prstGeom prst="rect">
            <a:avLst/>
          </a:prstGeom>
          <a:noFill/>
        </p:spPr>
        <p:txBody>
          <a:bodyPr wrap="square" lIns="91440" tIns="45720" rIns="91440" bIns="45720" rtlCol="0" anchor="t">
            <a:spAutoFit/>
          </a:bodyPr>
          <a:lstStyle/>
          <a:p>
            <a:r>
              <a:rPr lang="en-GB" sz="1600" b="1" dirty="0">
                <a:solidFill>
                  <a:srgbClr val="249FA7"/>
                </a:solidFill>
                <a:latin typeface="Arial"/>
                <a:cs typeface="Arial"/>
              </a:rPr>
              <a:t>The smallest, clearest sounding stethoscope in the</a:t>
            </a:r>
            <a:endParaRPr lang="en-US" dirty="0"/>
          </a:p>
          <a:p>
            <a:pPr>
              <a:buNone/>
            </a:pPr>
            <a:r>
              <a:rPr lang="en-GB" sz="1600" b="1" dirty="0">
                <a:solidFill>
                  <a:srgbClr val="249FA7"/>
                </a:solidFill>
                <a:latin typeface="Arial"/>
                <a:cs typeface="Arial"/>
              </a:rPr>
              <a:t>world that fits in the palm of your hand.</a:t>
            </a:r>
            <a:endParaRPr lang="en-GB" dirty="0"/>
          </a:p>
          <a:p>
            <a:pPr>
              <a:lnSpc>
                <a:spcPct val="150000"/>
              </a:lnSpc>
              <a:buNone/>
            </a:pP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Designed for people with hearing loss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Amplify the sound of heart beats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Design to reduce ambient noise</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Works with compatible hearing devices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Use with earphones or large headphones</a:t>
            </a:r>
          </a:p>
          <a:p>
            <a:pPr marL="285750" indent="-285750">
              <a:lnSpc>
                <a:spcPct val="150000"/>
              </a:lnSpc>
              <a:buFont typeface="Wingdings" pitchFamily="2" charset="2"/>
              <a:buChar char="§"/>
            </a:pPr>
            <a:r>
              <a:rPr lang="en-GB" sz="1600" dirty="0">
                <a:solidFill>
                  <a:srgbClr val="4B6C7E"/>
                </a:solidFill>
                <a:latin typeface="Arial"/>
                <a:cs typeface="Arial"/>
              </a:rPr>
              <a:t>Can be use for Veterinarian doctor as well as in medical environments</a:t>
            </a:r>
          </a:p>
          <a:p>
            <a:pPr marL="285750" indent="-285750">
              <a:lnSpc>
                <a:spcPct val="150000"/>
              </a:lnSpc>
              <a:buFont typeface="Wingdings" pitchFamily="2" charset="2"/>
              <a:buChar char="§"/>
            </a:pPr>
            <a:endParaRPr lang="en-GB" sz="1400" dirty="0">
              <a:solidFill>
                <a:srgbClr val="395C7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34AD0E4-7C8B-40D0-A05D-C310097F138C}"/>
              </a:ext>
              <a:ext uri="{C183D7F6-B498-43B3-948B-1728B52AA6E4}">
                <adec:decorative xmlns:adec="http://schemas.microsoft.com/office/drawing/2017/decorative" val="1"/>
              </a:ext>
            </a:extLst>
          </p:cNvPr>
          <p:cNvSpPr txBox="1"/>
          <p:nvPr/>
        </p:nvSpPr>
        <p:spPr>
          <a:xfrm>
            <a:off x="0" y="337747"/>
            <a:ext cx="2766350" cy="338554"/>
          </a:xfrm>
          <a:prstGeom prst="rect">
            <a:avLst/>
          </a:prstGeom>
          <a:solidFill>
            <a:srgbClr val="E36E22"/>
          </a:solidFill>
        </p:spPr>
        <p:txBody>
          <a:bodyPr wrap="square" rtlCol="0">
            <a:spAutoFit/>
          </a:bodyPr>
          <a:lstStyle/>
          <a:p>
            <a:pPr algn="ctr"/>
            <a:r>
              <a:rPr lang="en-GB" sz="1600" b="1" spc="300" dirty="0" err="1">
                <a:solidFill>
                  <a:schemeClr val="bg1"/>
                </a:solidFill>
                <a:latin typeface="Arial Regular"/>
              </a:rPr>
              <a:t>ThinkLabs</a:t>
            </a:r>
            <a:r>
              <a:rPr lang="en-GB" sz="1600" b="1" spc="300" dirty="0">
                <a:solidFill>
                  <a:schemeClr val="bg1"/>
                </a:solidFill>
                <a:latin typeface="Arial Regular"/>
              </a:rPr>
              <a:t> One</a:t>
            </a: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249" y="1384827"/>
            <a:ext cx="2807208" cy="1130808"/>
          </a:xfrm>
          <a:prstGeom prst="rect">
            <a:avLst/>
          </a:prstGeom>
        </p:spPr>
      </p:pic>
      <p:pic>
        <p:nvPicPr>
          <p:cNvPr id="3" name="Picture 2">
            <a:extLst>
              <a:ext uri="{FF2B5EF4-FFF2-40B4-BE49-F238E27FC236}">
                <a16:creationId xmlns:a16="http://schemas.microsoft.com/office/drawing/2014/main" id="{DFA35648-C129-487C-B748-37E9C8FE9BD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4664" y="2833148"/>
            <a:ext cx="4963056" cy="3361267"/>
          </a:xfrm>
          <a:prstGeom prst="rect">
            <a:avLst/>
          </a:prstGeom>
        </p:spPr>
      </p:pic>
    </p:spTree>
    <p:extLst>
      <p:ext uri="{BB962C8B-B14F-4D97-AF65-F5344CB8AC3E}">
        <p14:creationId xmlns:p14="http://schemas.microsoft.com/office/powerpoint/2010/main" val="2953991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C0AD1-FA1A-4C83-B09E-ECCB3633F87B}"/>
              </a:ext>
            </a:extLst>
          </p:cNvPr>
          <p:cNvSpPr>
            <a:spLocks noGrp="1"/>
          </p:cNvSpPr>
          <p:nvPr>
            <p:ph type="title" idx="4294967295"/>
          </p:nvPr>
        </p:nvSpPr>
        <p:spPr/>
        <p:txBody>
          <a:bodyPr/>
          <a:lstStyle/>
          <a:p>
            <a:r>
              <a:rPr lang="en-GB" b="1" spc="300" dirty="0">
                <a:solidFill>
                  <a:schemeClr val="bg1"/>
                </a:solidFill>
                <a:latin typeface="Arial Regular"/>
              </a:rPr>
              <a:t>GOOGLE LIVE TRANSCRIBE</a:t>
            </a:r>
            <a:endParaRPr lang="en-GB" dirty="0">
              <a:solidFill>
                <a:schemeClr val="bg1"/>
              </a:solidFill>
            </a:endParaRPr>
          </a:p>
        </p:txBody>
      </p:sp>
      <p:sp>
        <p:nvSpPr>
          <p:cNvPr id="7" name="TextBox 6">
            <a:extLst>
              <a:ext uri="{FF2B5EF4-FFF2-40B4-BE49-F238E27FC236}">
                <a16:creationId xmlns:a16="http://schemas.microsoft.com/office/drawing/2014/main" id="{54950E05-FB01-4082-AA0D-4B9ED3F7355B}"/>
              </a:ext>
            </a:extLst>
          </p:cNvPr>
          <p:cNvSpPr txBox="1">
            <a:spLocks/>
          </p:cNvSpPr>
          <p:nvPr/>
        </p:nvSpPr>
        <p:spPr>
          <a:xfrm>
            <a:off x="0" y="322358"/>
            <a:ext cx="3534033" cy="369332"/>
          </a:xfrm>
          <a:prstGeom prst="rect">
            <a:avLst/>
          </a:prstGeom>
          <a:solidFill>
            <a:srgbClr val="953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chemeClr val="bg1"/>
                </a:solidFill>
                <a:effectLst/>
                <a:uLnTx/>
                <a:uFillTx/>
                <a:latin typeface="Montserrat" panose="00000500000000000000" pitchFamily="50" charset="0"/>
                <a:ea typeface="+mn-ea"/>
                <a:cs typeface="+mn-cs"/>
              </a:rPr>
              <a:t>Smart Phone Apps</a:t>
            </a:r>
          </a:p>
        </p:txBody>
      </p:sp>
      <p:sp>
        <p:nvSpPr>
          <p:cNvPr id="6" name="TextBox 5">
            <a:extLst>
              <a:ext uri="{FF2B5EF4-FFF2-40B4-BE49-F238E27FC236}">
                <a16:creationId xmlns:a16="http://schemas.microsoft.com/office/drawing/2014/main" id="{07ABEAA0-F98A-47BF-8CCA-13DB6D0BB3AB}"/>
              </a:ext>
            </a:extLst>
          </p:cNvPr>
          <p:cNvSpPr txBox="1"/>
          <p:nvPr/>
        </p:nvSpPr>
        <p:spPr>
          <a:xfrm>
            <a:off x="5923526" y="1837809"/>
            <a:ext cx="5735075" cy="369332"/>
          </a:xfrm>
          <a:prstGeom prst="rect">
            <a:avLst/>
          </a:prstGeom>
          <a:noFill/>
        </p:spPr>
        <p:txBody>
          <a:bodyPr wrap="square" rtlCol="0">
            <a:spAutoFit/>
          </a:bodyPr>
          <a:lstStyle/>
          <a:p>
            <a:r>
              <a:rPr lang="en-GB" b="1" spc="300" dirty="0">
                <a:solidFill>
                  <a:srgbClr val="395C72"/>
                </a:solidFill>
                <a:latin typeface="Arial Regular"/>
              </a:rPr>
              <a:t>GOOGLE LIVE TRANSCRIBE</a:t>
            </a:r>
          </a:p>
        </p:txBody>
      </p:sp>
      <p:sp>
        <p:nvSpPr>
          <p:cNvPr id="9" name="TextBox 8">
            <a:extLst>
              <a:ext uri="{FF2B5EF4-FFF2-40B4-BE49-F238E27FC236}">
                <a16:creationId xmlns:a16="http://schemas.microsoft.com/office/drawing/2014/main" id="{CA3967D1-CE6F-4EA1-A74D-EDD277E1CE30}"/>
              </a:ext>
            </a:extLst>
          </p:cNvPr>
          <p:cNvSpPr txBox="1"/>
          <p:nvPr/>
        </p:nvSpPr>
        <p:spPr>
          <a:xfrm>
            <a:off x="5923526" y="2718622"/>
            <a:ext cx="6154593" cy="3345596"/>
          </a:xfrm>
          <a:prstGeom prst="rect">
            <a:avLst/>
          </a:prstGeom>
          <a:noFill/>
        </p:spPr>
        <p:txBody>
          <a:bodyPr wrap="square" lIns="91440" tIns="45720" rIns="91440" bIns="45720" rtlCol="0" anchor="t">
            <a:spAutoFit/>
          </a:bodyPr>
          <a:lstStyle/>
          <a:p>
            <a:pPr>
              <a:buNone/>
            </a:pPr>
            <a:r>
              <a:rPr lang="en-GB" sz="1600" b="1" dirty="0">
                <a:solidFill>
                  <a:srgbClr val="249FA7"/>
                </a:solidFill>
                <a:latin typeface="Arial"/>
                <a:cs typeface="Arial"/>
              </a:rPr>
              <a:t>Live Transcribe provides real-time transcription and sends notifications based on the surrounding sounds at home.</a:t>
            </a:r>
          </a:p>
          <a:p>
            <a:pPr>
              <a:buNone/>
            </a:pPr>
            <a:endParaRPr lang="en-GB" sz="1400" dirty="0">
              <a:solidFill>
                <a:srgbClr val="395C72"/>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400" dirty="0">
                <a:solidFill>
                  <a:srgbClr val="395C72"/>
                </a:solidFill>
                <a:latin typeface="Arial"/>
                <a:cs typeface="Arial"/>
              </a:rPr>
              <a:t>Making everyday conversations and surrounding sounds</a:t>
            </a:r>
          </a:p>
          <a:p>
            <a:pPr>
              <a:lnSpc>
                <a:spcPct val="150000"/>
              </a:lnSpc>
            </a:pPr>
            <a:r>
              <a:rPr lang="en-GB" sz="1400" dirty="0">
                <a:solidFill>
                  <a:srgbClr val="395C72"/>
                </a:solidFill>
                <a:latin typeface="Arial"/>
                <a:cs typeface="Arial"/>
              </a:rPr>
              <a:t>      more accessible.</a:t>
            </a:r>
            <a:endParaRPr lang="en-GB">
              <a:cs typeface="Calibri" panose="020F0502020204030204"/>
            </a:endParaRP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Transcribe in realtime</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Saved transcripts for 3 days</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Notification alerts to fire alarm and door bell</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Can use wired or wireless headsets</a:t>
            </a:r>
          </a:p>
          <a:p>
            <a:pPr marL="285750" indent="-285750">
              <a:lnSpc>
                <a:spcPct val="150000"/>
              </a:lnSpc>
              <a:buFont typeface="Wingdings" pitchFamily="2" charset="2"/>
              <a:buChar char="§"/>
            </a:pPr>
            <a:r>
              <a:rPr lang="en-GB" sz="1400" dirty="0">
                <a:solidFill>
                  <a:srgbClr val="395C72"/>
                </a:solidFill>
                <a:latin typeface="Arial" panose="020B0604020202020204" pitchFamily="34" charset="0"/>
                <a:cs typeface="Arial" panose="020B0604020202020204" pitchFamily="34" charset="0"/>
              </a:rPr>
              <a:t>Only works on Android devices</a:t>
            </a:r>
          </a:p>
          <a:p>
            <a:pPr marL="285750" indent="-285750">
              <a:lnSpc>
                <a:spcPct val="150000"/>
              </a:lnSpc>
              <a:buFont typeface="Wingdings" pitchFamily="2" charset="2"/>
              <a:buChar char="§"/>
            </a:pPr>
            <a:endParaRPr lang="en-GB" sz="1400" dirty="0">
              <a:solidFill>
                <a:srgbClr val="395C72"/>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2AC0DAB-E511-466C-A392-D4B170F2D8D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935" y="1273175"/>
            <a:ext cx="2807208" cy="1130808"/>
          </a:xfrm>
          <a:prstGeom prst="rect">
            <a:avLst/>
          </a:prstGeom>
        </p:spPr>
      </p:pic>
      <p:pic>
        <p:nvPicPr>
          <p:cNvPr id="5" name="Picture 4">
            <a:extLst>
              <a:ext uri="{FF2B5EF4-FFF2-40B4-BE49-F238E27FC236}">
                <a16:creationId xmlns:a16="http://schemas.microsoft.com/office/drawing/2014/main" id="{FBCBF89C-5245-4D22-8D1E-2798B063F3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3336" y="2269968"/>
            <a:ext cx="3924301" cy="3901972"/>
          </a:xfrm>
          <a:prstGeom prst="rect">
            <a:avLst/>
          </a:prstGeom>
        </p:spPr>
      </p:pic>
    </p:spTree>
    <p:extLst>
      <p:ext uri="{BB962C8B-B14F-4D97-AF65-F5344CB8AC3E}">
        <p14:creationId xmlns:p14="http://schemas.microsoft.com/office/powerpoint/2010/main" val="239601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FA293F5-57F7-9B4F-8B7B-749D7DC13AEF}"/>
              </a:ext>
            </a:extLst>
          </p:cNvPr>
          <p:cNvSpPr txBox="1">
            <a:spLocks noGrp="1"/>
          </p:cNvSpPr>
          <p:nvPr>
            <p:ph type="title" idx="4294967295"/>
          </p:nvPr>
        </p:nvSpPr>
        <p:spPr>
          <a:xfrm>
            <a:off x="747622" y="2655580"/>
            <a:ext cx="726056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a:ea typeface="+mn-ea"/>
                <a:cs typeface="Arial"/>
              </a:rPr>
              <a:t>FOR FURTHER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a:ea typeface="+mn-ea"/>
                <a:cs typeface="Arial"/>
              </a:rPr>
              <a:t>PLEASE CONTACT US</a:t>
            </a:r>
            <a:endParaRPr kumimoji="0" lang="en-GB" sz="1800" b="1" i="0" u="none" strike="noStrike" kern="1200" cap="none" spc="300" normalizeH="0" baseline="0" noProof="0" dirty="0">
              <a:ln>
                <a:noFill/>
              </a:ln>
              <a:solidFill>
                <a:srgbClr val="395C72"/>
              </a:solidFill>
              <a:effectLst/>
              <a:uLnTx/>
              <a:uFillTx/>
              <a:latin typeface="Arial" panose="020B0604020202020204" pitchFamily="34" charset="0"/>
              <a:ea typeface="+mn-ea"/>
              <a:cs typeface="Arial"/>
            </a:endParaRPr>
          </a:p>
        </p:txBody>
      </p:sp>
      <p:sp>
        <p:nvSpPr>
          <p:cNvPr id="26" name="TextBox 25">
            <a:extLst>
              <a:ext uri="{FF2B5EF4-FFF2-40B4-BE49-F238E27FC236}">
                <a16:creationId xmlns:a16="http://schemas.microsoft.com/office/drawing/2014/main" id="{49918691-86FF-7243-864E-7BB77C52FEEB}"/>
              </a:ext>
            </a:extLst>
          </p:cNvPr>
          <p:cNvSpPr txBox="1"/>
          <p:nvPr/>
        </p:nvSpPr>
        <p:spPr>
          <a:xfrm>
            <a:off x="779319" y="2464792"/>
            <a:ext cx="4015093" cy="4124206"/>
          </a:xfrm>
          <a:prstGeom prst="rect">
            <a:avLst/>
          </a:prstGeom>
          <a:noFill/>
        </p:spPr>
        <p:txBody>
          <a:bodyPr wrap="square" rtlCol="0">
            <a:spAutoFit/>
          </a:bodyPr>
          <a:lstStyle/>
          <a:p>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endParaRPr lang="en-GB" sz="1400" dirty="0">
              <a:solidFill>
                <a:srgbClr val="395C72"/>
              </a:solidFill>
              <a:latin typeface="Arial" panose="020B0604020202020204" pitchFamily="34" charset="0"/>
            </a:endParaRPr>
          </a:p>
          <a:p>
            <a:r>
              <a:rPr lang="en-GB" sz="1400" dirty="0" err="1">
                <a:solidFill>
                  <a:srgbClr val="395C72"/>
                </a:solidFill>
                <a:latin typeface="Arial" panose="020B0604020202020204" pitchFamily="34" charset="0"/>
              </a:rPr>
              <a:t>Microlink</a:t>
            </a:r>
            <a:r>
              <a:rPr lang="en-GB" sz="1400" dirty="0">
                <a:solidFill>
                  <a:srgbClr val="395C72"/>
                </a:solidFill>
                <a:latin typeface="Arial" panose="020B0604020202020204" pitchFamily="34" charset="0"/>
              </a:rPr>
              <a:t> pc (UK) Ltd</a:t>
            </a:r>
          </a:p>
          <a:p>
            <a:r>
              <a:rPr lang="en-GB" sz="1400" dirty="0" err="1">
                <a:solidFill>
                  <a:srgbClr val="395C72"/>
                </a:solidFill>
                <a:latin typeface="Arial" panose="020B0604020202020204" pitchFamily="34" charset="0"/>
              </a:rPr>
              <a:t>Microlink</a:t>
            </a:r>
            <a:r>
              <a:rPr lang="en-GB" sz="1400" dirty="0">
                <a:solidFill>
                  <a:srgbClr val="395C72"/>
                </a:solidFill>
                <a:latin typeface="Arial" panose="020B0604020202020204" pitchFamily="34" charset="0"/>
              </a:rPr>
              <a:t> house</a:t>
            </a:r>
          </a:p>
          <a:p>
            <a:r>
              <a:rPr lang="en-GB" sz="1400" dirty="0">
                <a:solidFill>
                  <a:srgbClr val="395C72"/>
                </a:solidFill>
                <a:latin typeface="Arial" panose="020B0604020202020204" pitchFamily="34" charset="0"/>
              </a:rPr>
              <a:t>Brickfield Lane</a:t>
            </a:r>
          </a:p>
          <a:p>
            <a:r>
              <a:rPr lang="en-GB" sz="1400" dirty="0">
                <a:solidFill>
                  <a:srgbClr val="395C72"/>
                </a:solidFill>
                <a:latin typeface="Arial" panose="020B0604020202020204" pitchFamily="34" charset="0"/>
              </a:rPr>
              <a:t>Chandler’s Ford</a:t>
            </a:r>
          </a:p>
          <a:p>
            <a:r>
              <a:rPr lang="en-GB" sz="1400" dirty="0">
                <a:solidFill>
                  <a:srgbClr val="395C72"/>
                </a:solidFill>
                <a:latin typeface="Arial" panose="020B0604020202020204" pitchFamily="34" charset="0"/>
              </a:rPr>
              <a:t>Hampshire</a:t>
            </a:r>
          </a:p>
          <a:p>
            <a:r>
              <a:rPr lang="en-GB" sz="1400" dirty="0">
                <a:solidFill>
                  <a:srgbClr val="395C72"/>
                </a:solidFill>
                <a:latin typeface="Arial" panose="020B0604020202020204" pitchFamily="34" charset="0"/>
              </a:rPr>
              <a:t>SO53 4DP</a:t>
            </a:r>
          </a:p>
          <a:p>
            <a:endParaRPr lang="en-GB" sz="1400" dirty="0">
              <a:solidFill>
                <a:srgbClr val="395C72"/>
              </a:solidFill>
              <a:latin typeface="Arial" panose="020B0604020202020204" pitchFamily="34" charset="0"/>
            </a:endParaRPr>
          </a:p>
          <a:p>
            <a:r>
              <a:rPr lang="en-GB" sz="1400" dirty="0">
                <a:solidFill>
                  <a:srgbClr val="395C72"/>
                </a:solidFill>
                <a:latin typeface="Arial" panose="020B0604020202020204" pitchFamily="34" charset="0"/>
              </a:rPr>
              <a:t>T  +44 (0)2380 240342</a:t>
            </a:r>
          </a:p>
          <a:p>
            <a:r>
              <a:rPr lang="en-GB" sz="1400" dirty="0">
                <a:solidFill>
                  <a:srgbClr val="395C72"/>
                </a:solidFill>
                <a:latin typeface="Arial" panose="020B0604020202020204" pitchFamily="34" charset="0"/>
              </a:rPr>
              <a:t>M +44 (0)7540 117300</a:t>
            </a:r>
          </a:p>
          <a:p>
            <a:r>
              <a:rPr lang="en-GB" sz="1400" dirty="0">
                <a:solidFill>
                  <a:srgbClr val="395C72"/>
                </a:solidFill>
                <a:latin typeface="Arial" panose="020B0604020202020204" pitchFamily="34" charset="0"/>
              </a:rPr>
              <a:t>E  michael.buckfield@microlinkpc.com</a:t>
            </a:r>
          </a:p>
          <a:p>
            <a:endParaRPr lang="en-GB" sz="1400" dirty="0">
              <a:solidFill>
                <a:srgbClr val="395C72"/>
              </a:solidFill>
              <a:latin typeface="Arial" panose="020B0604020202020204" pitchFamily="34" charset="0"/>
            </a:endParaRPr>
          </a:p>
          <a:p>
            <a:r>
              <a:rPr lang="en-GB" sz="1400" b="1" dirty="0">
                <a:solidFill>
                  <a:srgbClr val="395C72"/>
                </a:solidFill>
                <a:latin typeface="Arial" panose="020B0604020202020204" pitchFamily="34" charset="0"/>
              </a:rPr>
              <a:t>www.microlinkpc.com</a:t>
            </a:r>
          </a:p>
          <a:p>
            <a:r>
              <a:rPr lang="en-GB" sz="1000" dirty="0">
                <a:solidFill>
                  <a:srgbClr val="395C72"/>
                </a:solidFill>
                <a:latin typeface="Arial" panose="020B0604020202020204" pitchFamily="34" charset="0"/>
              </a:rPr>
              <a:t>Company registered in England No. 03325643</a:t>
            </a:r>
          </a:p>
          <a:p>
            <a:endParaRPr lang="en-GB" sz="1400" dirty="0">
              <a:solidFill>
                <a:srgbClr val="395C72"/>
              </a:solidFill>
              <a:latin typeface="Arial" panose="020B0604020202020204" pitchFamily="34" charset="0"/>
            </a:endParaRPr>
          </a:p>
        </p:txBody>
      </p:sp>
      <p:pic>
        <p:nvPicPr>
          <p:cNvPr id="27" name="Picture 26">
            <a:extLst>
              <a:ext uri="{FF2B5EF4-FFF2-40B4-BE49-F238E27FC236}">
                <a16:creationId xmlns:a16="http://schemas.microsoft.com/office/drawing/2014/main" id="{BC5081B9-B5F5-B346-9E32-8EDA402F252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2" name="Rectangle 1">
            <a:extLst>
              <a:ext uri="{FF2B5EF4-FFF2-40B4-BE49-F238E27FC236}">
                <a16:creationId xmlns:a16="http://schemas.microsoft.com/office/drawing/2014/main" id="{C3D81A08-BD99-FE40-ACFF-BEB0BC7B9F64}"/>
              </a:ext>
            </a:extLst>
          </p:cNvPr>
          <p:cNvSpPr/>
          <p:nvPr/>
        </p:nvSpPr>
        <p:spPr>
          <a:xfrm>
            <a:off x="4911663" y="3834397"/>
            <a:ext cx="6096000" cy="738664"/>
          </a:xfrm>
          <a:prstGeom prst="rect">
            <a:avLst/>
          </a:prstGeom>
        </p:spPr>
        <p:txBody>
          <a:bodyPr wrap="square" lIns="91440" tIns="45720" rIns="91440" bIns="45720" anchor="t">
            <a:spAutoFit/>
          </a:bodyPr>
          <a:lstStyle/>
          <a:p>
            <a:endParaRPr lang="en-GB" sz="1400" b="1" dirty="0">
              <a:solidFill>
                <a:srgbClr val="395C72"/>
              </a:solidFill>
              <a:latin typeface="Arial"/>
              <a:cs typeface="Arial"/>
            </a:endParaRPr>
          </a:p>
          <a:p>
            <a:r>
              <a:rPr lang="en-GB" sz="1400" b="1" dirty="0">
                <a:solidFill>
                  <a:srgbClr val="395C72"/>
                </a:solidFill>
                <a:latin typeface="Arial"/>
                <a:cs typeface="Arial"/>
              </a:rPr>
              <a:t>PRESENTATION:</a:t>
            </a:r>
            <a:endParaRPr lang="en-GB" dirty="0">
              <a:solidFill>
                <a:srgbClr val="000000"/>
              </a:solidFill>
              <a:latin typeface="Arial"/>
              <a:cs typeface="Arial"/>
            </a:endParaRPr>
          </a:p>
          <a:p>
            <a:r>
              <a:rPr lang="en-GB" sz="1400" b="1" dirty="0">
                <a:solidFill>
                  <a:srgbClr val="395C72"/>
                </a:solidFill>
                <a:latin typeface="Arial"/>
                <a:cs typeface="Arial"/>
              </a:rPr>
              <a:t>Michael </a:t>
            </a:r>
            <a:r>
              <a:rPr lang="en-GB" sz="1400" b="1" dirty="0" err="1">
                <a:solidFill>
                  <a:srgbClr val="395C72"/>
                </a:solidFill>
                <a:latin typeface="Arial"/>
                <a:cs typeface="Arial"/>
              </a:rPr>
              <a:t>Buckfield</a:t>
            </a:r>
            <a:r>
              <a:rPr lang="en-GB" sz="1400" b="1" dirty="0">
                <a:solidFill>
                  <a:srgbClr val="395C72"/>
                </a:solidFill>
                <a:latin typeface="Arial"/>
                <a:cs typeface="Arial"/>
              </a:rPr>
              <a:t>, </a:t>
            </a:r>
            <a:r>
              <a:rPr lang="en-GB" sz="1400" dirty="0">
                <a:solidFill>
                  <a:srgbClr val="395C72"/>
                </a:solidFill>
                <a:latin typeface="Arial"/>
                <a:cs typeface="Arial"/>
              </a:rPr>
              <a:t>Research &amp; Development and AT Consultant</a:t>
            </a:r>
            <a:endParaRPr lang="en-GB">
              <a:latin typeface="Arial"/>
              <a:cs typeface="Arial"/>
            </a:endParaRPr>
          </a:p>
        </p:txBody>
      </p:sp>
    </p:spTree>
    <p:extLst>
      <p:ext uri="{BB962C8B-B14F-4D97-AF65-F5344CB8AC3E}">
        <p14:creationId xmlns:p14="http://schemas.microsoft.com/office/powerpoint/2010/main" val="103993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183D43-799C-4FF5-A863-D2DE4A6D5DE4}"/>
              </a:ext>
              <a:ext uri="{C183D7F6-B498-43B3-948B-1728B52AA6E4}">
                <adec:decorative xmlns:adec="http://schemas.microsoft.com/office/drawing/2017/decorative" val="1"/>
              </a:ext>
            </a:extLst>
          </p:cNvPr>
          <p:cNvSpPr txBox="1">
            <a:spLocks/>
          </p:cNvSpPr>
          <p:nvPr/>
        </p:nvSpPr>
        <p:spPr>
          <a:xfrm>
            <a:off x="0" y="412829"/>
            <a:ext cx="3534033" cy="369332"/>
          </a:xfrm>
          <a:prstGeom prst="rect">
            <a:avLst/>
          </a:prstGeom>
          <a:solidFill>
            <a:srgbClr val="953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a:ln>
                  <a:noFill/>
                </a:ln>
                <a:solidFill>
                  <a:schemeClr val="bg1"/>
                </a:solidFill>
                <a:effectLst/>
                <a:uLnTx/>
                <a:uFillTx/>
                <a:latin typeface="Montserrat" panose="00000500000000000000" pitchFamily="50" charset="0"/>
                <a:ea typeface="+mn-ea"/>
                <a:cs typeface="+mn-cs"/>
              </a:rPr>
              <a:t>AWARENESS</a:t>
            </a:r>
            <a:endParaRPr kumimoji="0" lang="en-GB" sz="1800" b="1" i="0" u="none" strike="noStrike" kern="1200" cap="none" spc="300" normalizeH="0" baseline="0" noProof="0" dirty="0">
              <a:ln>
                <a:noFill/>
              </a:ln>
              <a:solidFill>
                <a:schemeClr val="bg1"/>
              </a:solidFill>
              <a:effectLst/>
              <a:uLnTx/>
              <a:uFillTx/>
              <a:latin typeface="Montserrat" panose="00000500000000000000" pitchFamily="50" charset="0"/>
              <a:ea typeface="+mn-ea"/>
              <a:cs typeface="+mn-cs"/>
            </a:endParaRPr>
          </a:p>
        </p:txBody>
      </p:sp>
      <p:sp>
        <p:nvSpPr>
          <p:cNvPr id="2" name="Title 1">
            <a:extLst>
              <a:ext uri="{FF2B5EF4-FFF2-40B4-BE49-F238E27FC236}">
                <a16:creationId xmlns:a16="http://schemas.microsoft.com/office/drawing/2014/main" id="{18285C20-269B-4989-8FAE-110C0675F61B}"/>
              </a:ext>
              <a:ext uri="{C183D7F6-B498-43B3-948B-1728B52AA6E4}">
                <adec:decorative xmlns:adec="http://schemas.microsoft.com/office/drawing/2017/decorative" val="1"/>
              </a:ext>
            </a:extLst>
          </p:cNvPr>
          <p:cNvSpPr>
            <a:spLocks noGrp="1"/>
          </p:cNvSpPr>
          <p:nvPr>
            <p:ph type="title"/>
          </p:nvPr>
        </p:nvSpPr>
        <p:spPr/>
        <p:txBody>
          <a:bodyPr/>
          <a:lstStyle/>
          <a:p>
            <a:r>
              <a:rPr lang="en-GB" dirty="0">
                <a:solidFill>
                  <a:schemeClr val="bg1"/>
                </a:solidFill>
              </a:rPr>
              <a:t>Deaf awareness</a:t>
            </a: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TextBox 10">
            <a:extLst>
              <a:ext uri="{FF2B5EF4-FFF2-40B4-BE49-F238E27FC236}">
                <a16:creationId xmlns:a16="http://schemas.microsoft.com/office/drawing/2014/main" id="{AC8F5507-E974-46D1-9EA2-61ECD46BF79D}"/>
              </a:ext>
            </a:extLst>
          </p:cNvPr>
          <p:cNvSpPr txBox="1"/>
          <p:nvPr/>
        </p:nvSpPr>
        <p:spPr>
          <a:xfrm>
            <a:off x="5923526" y="1837809"/>
            <a:ext cx="5735075" cy="369332"/>
          </a:xfrm>
          <a:prstGeom prst="rect">
            <a:avLst/>
          </a:prstGeom>
          <a:noFill/>
        </p:spPr>
        <p:txBody>
          <a:bodyPr wrap="square" rtlCol="0">
            <a:spAutoFit/>
          </a:bodyPr>
          <a:lstStyle/>
          <a:p>
            <a:r>
              <a:rPr lang="en-GB" b="1" spc="300" dirty="0">
                <a:solidFill>
                  <a:srgbClr val="395C72"/>
                </a:solidFill>
                <a:latin typeface="Arial Regular"/>
              </a:rPr>
              <a:t>Deaf Awareness</a:t>
            </a:r>
          </a:p>
        </p:txBody>
      </p:sp>
      <p:sp>
        <p:nvSpPr>
          <p:cNvPr id="17" name="TextBox 16">
            <a:extLst>
              <a:ext uri="{FF2B5EF4-FFF2-40B4-BE49-F238E27FC236}">
                <a16:creationId xmlns:a16="http://schemas.microsoft.com/office/drawing/2014/main" id="{22C2EFD7-BE12-4A95-9707-5031150DC31B}"/>
              </a:ext>
            </a:extLst>
          </p:cNvPr>
          <p:cNvSpPr txBox="1"/>
          <p:nvPr/>
        </p:nvSpPr>
        <p:spPr>
          <a:xfrm>
            <a:off x="5923526" y="2718622"/>
            <a:ext cx="6154593" cy="2031325"/>
          </a:xfrm>
          <a:prstGeom prst="rect">
            <a:avLst/>
          </a:prstGeom>
          <a:noFill/>
        </p:spPr>
        <p:txBody>
          <a:bodyPr wrap="square" rtlCol="0">
            <a:spAutoFit/>
          </a:bodyPr>
          <a:lstStyle/>
          <a:p>
            <a:pPr>
              <a:buNone/>
            </a:pPr>
            <a:r>
              <a:rPr lang="en-GB" sz="1600" b="1" dirty="0">
                <a:solidFill>
                  <a:srgbClr val="249FA7"/>
                </a:solidFill>
                <a:latin typeface="Arial" panose="020B0604020202020204" pitchFamily="34" charset="0"/>
                <a:cs typeface="Arial" panose="020B0604020202020204" pitchFamily="34" charset="0"/>
              </a:rPr>
              <a:t>A Short session on deaf awareness </a:t>
            </a: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endParaRPr lang="en-GB" sz="1600" dirty="0">
              <a:solidFill>
                <a:srgbClr val="4B6C7E"/>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Identifying a person with hearing loss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Factors on hearing loss</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Loss of high frequency sounds</a:t>
            </a:r>
          </a:p>
          <a:p>
            <a:pPr>
              <a:buNone/>
            </a:pPr>
            <a:endParaRPr lang="en-GB" sz="1400" dirty="0">
              <a:solidFill>
                <a:srgbClr val="395C72"/>
              </a:solidFill>
              <a:latin typeface="Arial" panose="020B0604020202020204" pitchFamily="34" charset="0"/>
              <a:cs typeface="Arial" panose="020B0604020202020204" pitchFamily="34" charset="0"/>
            </a:endParaRPr>
          </a:p>
        </p:txBody>
      </p:sp>
      <p:pic>
        <p:nvPicPr>
          <p:cNvPr id="2050" name="Picture 2">
            <a:hlinkClick r:id="rId4" action="ppaction://hlinksldjump"/>
            <a:extLst>
              <a:ext uri="{FF2B5EF4-FFF2-40B4-BE49-F238E27FC236}">
                <a16:creationId xmlns:a16="http://schemas.microsoft.com/office/drawing/2014/main" id="{8FA2F06E-A3CE-43AA-A731-413318EDEB9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19" y="2458881"/>
            <a:ext cx="4587678" cy="337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1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47BA-C9FA-4080-BFA5-FBBE93730350}"/>
              </a:ext>
            </a:extLst>
          </p:cNvPr>
          <p:cNvSpPr>
            <a:spLocks noGrp="1"/>
          </p:cNvSpPr>
          <p:nvPr>
            <p:ph type="title"/>
          </p:nvPr>
        </p:nvSpPr>
        <p:spPr/>
        <p:txBody>
          <a:bodyPr/>
          <a:lstStyle/>
          <a:p>
            <a:r>
              <a:rPr lang="en-GB" dirty="0">
                <a:solidFill>
                  <a:schemeClr val="bg1"/>
                </a:solidFill>
              </a:rPr>
              <a:t>High frequency hearing loss</a:t>
            </a: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7" name="TextBox 16">
            <a:extLst>
              <a:ext uri="{FF2B5EF4-FFF2-40B4-BE49-F238E27FC236}">
                <a16:creationId xmlns:a16="http://schemas.microsoft.com/office/drawing/2014/main" id="{22C2EFD7-BE12-4A95-9707-5031150DC31B}"/>
              </a:ext>
            </a:extLst>
          </p:cNvPr>
          <p:cNvSpPr txBox="1"/>
          <p:nvPr/>
        </p:nvSpPr>
        <p:spPr>
          <a:xfrm>
            <a:off x="1676400" y="2976795"/>
            <a:ext cx="8705849" cy="1077218"/>
          </a:xfrm>
          <a:prstGeom prst="rect">
            <a:avLst/>
          </a:prstGeom>
          <a:noFill/>
        </p:spPr>
        <p:txBody>
          <a:bodyPr wrap="square" lIns="91440" tIns="45720" rIns="91440" bIns="45720" rtlCol="0" anchor="t">
            <a:spAutoFit/>
          </a:bodyPr>
          <a:lstStyle/>
          <a:p>
            <a:r>
              <a:rPr lang="en-GB" sz="1600" dirty="0" err="1">
                <a:solidFill>
                  <a:srgbClr val="4B6C7E"/>
                </a:solidFill>
                <a:latin typeface="Arial"/>
                <a:cs typeface="Arial"/>
              </a:rPr>
              <a:t>Mic_ael</a:t>
            </a:r>
            <a:r>
              <a:rPr lang="en-GB" sz="1600" dirty="0">
                <a:solidFill>
                  <a:srgbClr val="4B6C7E"/>
                </a:solidFill>
                <a:latin typeface="Arial"/>
                <a:cs typeface="Arial"/>
              </a:rPr>
              <a:t>’_ main area of </a:t>
            </a:r>
            <a:r>
              <a:rPr lang="en-GB" sz="1600" dirty="0" err="1">
                <a:solidFill>
                  <a:srgbClr val="4B6C7E"/>
                </a:solidFill>
                <a:latin typeface="Arial"/>
                <a:cs typeface="Arial"/>
              </a:rPr>
              <a:t>ex_erti_e</a:t>
            </a:r>
            <a:r>
              <a:rPr lang="en-GB" sz="1600" dirty="0">
                <a:solidFill>
                  <a:srgbClr val="4B6C7E"/>
                </a:solidFill>
                <a:latin typeface="Arial"/>
                <a:cs typeface="Arial"/>
              </a:rPr>
              <a:t> is in __e _earing loss _</a:t>
            </a:r>
            <a:r>
              <a:rPr lang="en-GB" sz="1600" dirty="0" err="1">
                <a:solidFill>
                  <a:srgbClr val="4B6C7E"/>
                </a:solidFill>
                <a:latin typeface="Arial"/>
                <a:cs typeface="Arial"/>
              </a:rPr>
              <a:t>ector</a:t>
            </a:r>
            <a:r>
              <a:rPr lang="en-GB" sz="1600" dirty="0">
                <a:solidFill>
                  <a:srgbClr val="4B6C7E"/>
                </a:solidFill>
                <a:latin typeface="Arial"/>
                <a:cs typeface="Arial"/>
              </a:rPr>
              <a:t>, a_ _e </a:t>
            </a:r>
            <a:r>
              <a:rPr lang="en-GB" sz="1600" dirty="0" err="1">
                <a:solidFill>
                  <a:srgbClr val="4B6C7E"/>
                </a:solidFill>
                <a:latin typeface="Arial"/>
                <a:cs typeface="Arial"/>
              </a:rPr>
              <a:t>i</a:t>
            </a:r>
            <a:r>
              <a:rPr lang="en-GB" sz="1600" dirty="0">
                <a:solidFill>
                  <a:srgbClr val="4B6C7E"/>
                </a:solidFill>
                <a:latin typeface="Arial"/>
                <a:cs typeface="Arial"/>
              </a:rPr>
              <a:t>_ </a:t>
            </a:r>
            <a:r>
              <a:rPr lang="en-GB" sz="1600" dirty="0" err="1">
                <a:solidFill>
                  <a:srgbClr val="4B6C7E"/>
                </a:solidFill>
                <a:latin typeface="Arial"/>
                <a:cs typeface="Arial"/>
              </a:rPr>
              <a:t>dea</a:t>
            </a:r>
            <a:r>
              <a:rPr lang="en-GB" sz="1600" dirty="0">
                <a:solidFill>
                  <a:srgbClr val="4B6C7E"/>
                </a:solidFill>
                <a:latin typeface="Arial"/>
                <a:cs typeface="Arial"/>
              </a:rPr>
              <a:t>_ _</a:t>
            </a:r>
            <a:r>
              <a:rPr lang="en-GB" sz="1600" dirty="0" err="1">
                <a:solidFill>
                  <a:srgbClr val="4B6C7E"/>
                </a:solidFill>
                <a:latin typeface="Arial"/>
                <a:cs typeface="Arial"/>
              </a:rPr>
              <a:t>im_el</a:t>
            </a:r>
            <a:r>
              <a:rPr lang="en-GB" sz="1600" dirty="0">
                <a:solidFill>
                  <a:srgbClr val="4B6C7E"/>
                </a:solidFill>
                <a:latin typeface="Arial"/>
                <a:cs typeface="Arial"/>
              </a:rPr>
              <a:t>_. _e _</a:t>
            </a:r>
            <a:r>
              <a:rPr lang="en-GB" sz="1600" dirty="0" err="1">
                <a:solidFill>
                  <a:srgbClr val="4B6C7E"/>
                </a:solidFill>
                <a:latin typeface="Arial"/>
                <a:cs typeface="Arial"/>
              </a:rPr>
              <a:t>u__ort</a:t>
            </a:r>
            <a:r>
              <a:rPr lang="en-GB" sz="1600" dirty="0">
                <a:solidFill>
                  <a:srgbClr val="4B6C7E"/>
                </a:solidFill>
                <a:latin typeface="Arial"/>
                <a:cs typeface="Arial"/>
              </a:rPr>
              <a:t>_ </a:t>
            </a:r>
            <a:r>
              <a:rPr lang="en-GB" sz="1600" dirty="0" err="1">
                <a:solidFill>
                  <a:srgbClr val="4B6C7E"/>
                </a:solidFill>
                <a:latin typeface="Arial"/>
                <a:cs typeface="Arial"/>
              </a:rPr>
              <a:t>a__e__or</a:t>
            </a:r>
            <a:r>
              <a:rPr lang="en-GB" sz="1600" dirty="0">
                <a:solidFill>
                  <a:srgbClr val="4B6C7E"/>
                </a:solidFill>
                <a:latin typeface="Arial"/>
                <a:cs typeface="Arial"/>
              </a:rPr>
              <a:t>_ in _</a:t>
            </a:r>
            <a:r>
              <a:rPr lang="en-GB" sz="1600" dirty="0" err="1">
                <a:solidFill>
                  <a:srgbClr val="4B6C7E"/>
                </a:solidFill>
                <a:latin typeface="Arial"/>
                <a:cs typeface="Arial"/>
              </a:rPr>
              <a:t>inding</a:t>
            </a:r>
            <a:r>
              <a:rPr lang="en-GB" sz="1600" dirty="0">
                <a:solidFill>
                  <a:srgbClr val="4B6C7E"/>
                </a:solidFill>
                <a:latin typeface="Arial"/>
                <a:cs typeface="Arial"/>
              </a:rPr>
              <a:t> __e right _</a:t>
            </a:r>
            <a:r>
              <a:rPr lang="en-GB" sz="1600" dirty="0" err="1">
                <a:solidFill>
                  <a:srgbClr val="4B6C7E"/>
                </a:solidFill>
                <a:latin typeface="Arial"/>
                <a:cs typeface="Arial"/>
              </a:rPr>
              <a:t>olution</a:t>
            </a:r>
            <a:r>
              <a:rPr lang="en-GB" sz="1600" dirty="0">
                <a:solidFill>
                  <a:srgbClr val="4B6C7E"/>
                </a:solidFill>
                <a:latin typeface="Arial"/>
                <a:cs typeface="Arial"/>
              </a:rPr>
              <a:t>_ to reduce communication barrier_ _or people </a:t>
            </a:r>
            <a:r>
              <a:rPr lang="en-GB" sz="1600" dirty="0" err="1">
                <a:solidFill>
                  <a:srgbClr val="4B6C7E"/>
                </a:solidFill>
                <a:latin typeface="Arial"/>
                <a:cs typeface="Arial"/>
              </a:rPr>
              <a:t>w_o</a:t>
            </a:r>
            <a:r>
              <a:rPr lang="en-GB" sz="1600" dirty="0">
                <a:solidFill>
                  <a:srgbClr val="4B6C7E"/>
                </a:solidFill>
                <a:latin typeface="Arial"/>
                <a:cs typeface="Arial"/>
              </a:rPr>
              <a:t> are </a:t>
            </a:r>
            <a:r>
              <a:rPr lang="en-GB" sz="1600" dirty="0" err="1">
                <a:solidFill>
                  <a:srgbClr val="4B6C7E"/>
                </a:solidFill>
                <a:latin typeface="Arial"/>
                <a:cs typeface="Arial"/>
              </a:rPr>
              <a:t>Dea</a:t>
            </a:r>
            <a:r>
              <a:rPr lang="en-GB" sz="1600" dirty="0">
                <a:solidFill>
                  <a:srgbClr val="4B6C7E"/>
                </a:solidFill>
                <a:latin typeface="Arial"/>
                <a:cs typeface="Arial"/>
              </a:rPr>
              <a:t>_ or </a:t>
            </a:r>
            <a:r>
              <a:rPr lang="en-GB" sz="1600" dirty="0" err="1">
                <a:solidFill>
                  <a:srgbClr val="4B6C7E"/>
                </a:solidFill>
                <a:latin typeface="Arial"/>
                <a:cs typeface="Arial"/>
              </a:rPr>
              <a:t>w_o</a:t>
            </a:r>
            <a:r>
              <a:rPr lang="en-GB" sz="1600" dirty="0">
                <a:solidFill>
                  <a:srgbClr val="4B6C7E"/>
                </a:solidFill>
                <a:latin typeface="Arial"/>
                <a:cs typeface="Arial"/>
              </a:rPr>
              <a:t> _</a:t>
            </a:r>
            <a:r>
              <a:rPr lang="en-GB" sz="1600" dirty="0" err="1">
                <a:solidFill>
                  <a:srgbClr val="4B6C7E"/>
                </a:solidFill>
                <a:latin typeface="Arial"/>
                <a:cs typeface="Arial"/>
              </a:rPr>
              <a:t>ave</a:t>
            </a:r>
            <a:r>
              <a:rPr lang="en-GB" sz="1600" dirty="0">
                <a:solidFill>
                  <a:srgbClr val="4B6C7E"/>
                </a:solidFill>
                <a:latin typeface="Arial"/>
                <a:cs typeface="Arial"/>
              </a:rPr>
              <a:t> _earing lo__, a_ well a_ carrying out a__e__</a:t>
            </a:r>
            <a:r>
              <a:rPr lang="en-GB" sz="1600" dirty="0" err="1">
                <a:solidFill>
                  <a:srgbClr val="4B6C7E"/>
                </a:solidFill>
                <a:latin typeface="Arial"/>
                <a:cs typeface="Arial"/>
              </a:rPr>
              <a:t>ment</a:t>
            </a:r>
            <a:r>
              <a:rPr lang="en-GB" sz="1600" dirty="0">
                <a:solidFill>
                  <a:srgbClr val="4B6C7E"/>
                </a:solidFill>
                <a:latin typeface="Arial"/>
                <a:cs typeface="Arial"/>
              </a:rPr>
              <a:t>_ _</a:t>
            </a:r>
            <a:r>
              <a:rPr lang="en-GB" sz="1600" dirty="0" err="1">
                <a:solidFill>
                  <a:srgbClr val="4B6C7E"/>
                </a:solidFill>
                <a:latin typeface="Arial"/>
                <a:cs typeface="Arial"/>
              </a:rPr>
              <a:t>im_el</a:t>
            </a:r>
            <a:r>
              <a:rPr lang="en-GB" sz="1600" dirty="0">
                <a:solidFill>
                  <a:srgbClr val="4B6C7E"/>
                </a:solidFill>
                <a:latin typeface="Arial"/>
                <a:cs typeface="Arial"/>
              </a:rPr>
              <a:t>_ in </a:t>
            </a:r>
            <a:r>
              <a:rPr lang="en-GB" sz="1600" dirty="0" err="1">
                <a:solidFill>
                  <a:srgbClr val="4B6C7E"/>
                </a:solidFill>
                <a:latin typeface="Arial"/>
                <a:cs typeface="Arial"/>
              </a:rPr>
              <a:t>bo</a:t>
            </a:r>
            <a:r>
              <a:rPr lang="en-GB" sz="1600" dirty="0">
                <a:solidFill>
                  <a:srgbClr val="4B6C7E"/>
                </a:solidFill>
                <a:latin typeface="Arial"/>
                <a:cs typeface="Arial"/>
              </a:rPr>
              <a:t>__ __e </a:t>
            </a:r>
            <a:r>
              <a:rPr lang="en-GB" sz="1600" dirty="0" err="1">
                <a:solidFill>
                  <a:srgbClr val="4B6C7E"/>
                </a:solidFill>
                <a:latin typeface="Arial"/>
                <a:cs typeface="Arial"/>
              </a:rPr>
              <a:t>wor</a:t>
            </a:r>
            <a:r>
              <a:rPr lang="en-GB" sz="1600" dirty="0">
                <a:solidFill>
                  <a:srgbClr val="4B6C7E"/>
                </a:solidFill>
                <a:latin typeface="Arial"/>
                <a:cs typeface="Arial"/>
              </a:rPr>
              <a:t>__lace and educational _</a:t>
            </a:r>
            <a:r>
              <a:rPr lang="en-GB" sz="1600" dirty="0" err="1">
                <a:solidFill>
                  <a:srgbClr val="4B6C7E"/>
                </a:solidFill>
                <a:latin typeface="Arial"/>
                <a:cs typeface="Arial"/>
              </a:rPr>
              <a:t>acilitie</a:t>
            </a:r>
            <a:r>
              <a:rPr lang="en-GB" sz="1600">
                <a:solidFill>
                  <a:srgbClr val="4B6C7E"/>
                </a:solidFill>
                <a:latin typeface="Arial"/>
                <a:cs typeface="Arial"/>
              </a:rPr>
              <a:t>_.</a:t>
            </a:r>
            <a:endParaRPr lang="en-GB" sz="1600" dirty="0">
              <a:latin typeface="Arial"/>
              <a:ea typeface="+mn-lt"/>
              <a:cs typeface="Arial"/>
            </a:endParaRPr>
          </a:p>
        </p:txBody>
      </p:sp>
      <p:sp>
        <p:nvSpPr>
          <p:cNvPr id="7" name="TextBox 6">
            <a:extLst>
              <a:ext uri="{FF2B5EF4-FFF2-40B4-BE49-F238E27FC236}">
                <a16:creationId xmlns:a16="http://schemas.microsoft.com/office/drawing/2014/main" id="{84183D43-799C-4FF5-A863-D2DE4A6D5DE4}"/>
              </a:ext>
            </a:extLst>
          </p:cNvPr>
          <p:cNvSpPr txBox="1">
            <a:spLocks/>
          </p:cNvSpPr>
          <p:nvPr/>
        </p:nvSpPr>
        <p:spPr>
          <a:xfrm>
            <a:off x="0" y="412829"/>
            <a:ext cx="3534033" cy="369332"/>
          </a:xfrm>
          <a:prstGeom prst="rect">
            <a:avLst/>
          </a:prstGeom>
          <a:solidFill>
            <a:srgbClr val="953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a:ln>
                  <a:noFill/>
                </a:ln>
                <a:solidFill>
                  <a:schemeClr val="bg1"/>
                </a:solidFill>
                <a:effectLst/>
                <a:uLnTx/>
                <a:uFillTx/>
                <a:latin typeface="Montserrat" panose="00000500000000000000" pitchFamily="50" charset="0"/>
                <a:ea typeface="+mn-ea"/>
                <a:cs typeface="+mn-cs"/>
              </a:rPr>
              <a:t>AWARENESS</a:t>
            </a:r>
            <a:endParaRPr kumimoji="0" lang="en-GB" sz="1800" b="1" i="0" u="none" strike="noStrike" kern="1200" cap="none" spc="300" normalizeH="0" baseline="0" noProof="0" dirty="0">
              <a:ln>
                <a:noFill/>
              </a:ln>
              <a:solidFill>
                <a:schemeClr val="bg1"/>
              </a:solidFill>
              <a:effectLst/>
              <a:uLnTx/>
              <a:uFillTx/>
              <a:latin typeface="Montserrat" panose="00000500000000000000" pitchFamily="50" charset="0"/>
              <a:ea typeface="+mn-ea"/>
              <a:cs typeface="+mn-cs"/>
            </a:endParaRPr>
          </a:p>
        </p:txBody>
      </p:sp>
    </p:spTree>
    <p:extLst>
      <p:ext uri="{BB962C8B-B14F-4D97-AF65-F5344CB8AC3E}">
        <p14:creationId xmlns:p14="http://schemas.microsoft.com/office/powerpoint/2010/main" val="36975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8FE54F-AAE6-4E7E-955F-78EB6BA6D54E}"/>
              </a:ext>
              <a:ext uri="{C183D7F6-B498-43B3-948B-1728B52AA6E4}">
                <adec:decorative xmlns:adec="http://schemas.microsoft.com/office/drawing/2017/decorative" val="1"/>
              </a:ext>
            </a:extLst>
          </p:cNvPr>
          <p:cNvSpPr>
            <a:spLocks noGrp="1"/>
          </p:cNvSpPr>
          <p:nvPr>
            <p:ph type="title"/>
          </p:nvPr>
        </p:nvSpPr>
        <p:spPr/>
        <p:txBody>
          <a:bodyPr/>
          <a:lstStyle/>
          <a:p>
            <a:r>
              <a:rPr lang="en-GB" dirty="0">
                <a:solidFill>
                  <a:schemeClr val="bg1"/>
                </a:solidFill>
              </a:rPr>
              <a:t>A short session on</a:t>
            </a:r>
            <a:r>
              <a:rPr lang="en-GB" baseline="0" dirty="0">
                <a:solidFill>
                  <a:schemeClr val="bg1"/>
                </a:solidFill>
              </a:rPr>
              <a:t> deaf awareness</a:t>
            </a:r>
            <a:endParaRPr lang="en-GB" dirty="0">
              <a:solidFill>
                <a:schemeClr val="bg1"/>
              </a:solidFill>
            </a:endParaRP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TextBox 10">
            <a:extLst>
              <a:ext uri="{FF2B5EF4-FFF2-40B4-BE49-F238E27FC236}">
                <a16:creationId xmlns:a16="http://schemas.microsoft.com/office/drawing/2014/main" id="{AC8F5507-E974-46D1-9EA2-61ECD46BF79D}"/>
              </a:ext>
            </a:extLst>
          </p:cNvPr>
          <p:cNvSpPr txBox="1"/>
          <p:nvPr/>
        </p:nvSpPr>
        <p:spPr>
          <a:xfrm>
            <a:off x="5923526" y="1837809"/>
            <a:ext cx="5735075" cy="369332"/>
          </a:xfrm>
          <a:prstGeom prst="rect">
            <a:avLst/>
          </a:prstGeom>
          <a:noFill/>
        </p:spPr>
        <p:txBody>
          <a:bodyPr wrap="square" rtlCol="0">
            <a:spAutoFit/>
          </a:bodyPr>
          <a:lstStyle/>
          <a:p>
            <a:r>
              <a:rPr lang="en-GB" b="1" spc="300" dirty="0">
                <a:solidFill>
                  <a:srgbClr val="395C72"/>
                </a:solidFill>
                <a:latin typeface="Arial Regular"/>
              </a:rPr>
              <a:t>Deaf Awareness</a:t>
            </a:r>
          </a:p>
        </p:txBody>
      </p:sp>
      <p:sp>
        <p:nvSpPr>
          <p:cNvPr id="17" name="TextBox 16">
            <a:extLst>
              <a:ext uri="{FF2B5EF4-FFF2-40B4-BE49-F238E27FC236}">
                <a16:creationId xmlns:a16="http://schemas.microsoft.com/office/drawing/2014/main" id="{22C2EFD7-BE12-4A95-9707-5031150DC31B}"/>
              </a:ext>
            </a:extLst>
          </p:cNvPr>
          <p:cNvSpPr txBox="1"/>
          <p:nvPr/>
        </p:nvSpPr>
        <p:spPr>
          <a:xfrm>
            <a:off x="5923526" y="2718622"/>
            <a:ext cx="6154593" cy="1661993"/>
          </a:xfrm>
          <a:prstGeom prst="rect">
            <a:avLst/>
          </a:prstGeom>
          <a:noFill/>
        </p:spPr>
        <p:txBody>
          <a:bodyPr wrap="square" rtlCol="0">
            <a:spAutoFit/>
          </a:bodyPr>
          <a:lstStyle/>
          <a:p>
            <a:pPr>
              <a:buNone/>
            </a:pPr>
            <a:r>
              <a:rPr lang="en-GB" sz="1600" b="1" dirty="0">
                <a:solidFill>
                  <a:srgbClr val="249FA7"/>
                </a:solidFill>
                <a:latin typeface="Arial" panose="020B0604020202020204" pitchFamily="34" charset="0"/>
                <a:cs typeface="Arial" panose="020B0604020202020204" pitchFamily="34" charset="0"/>
              </a:rPr>
              <a:t>A Short session on deaf awareness </a:t>
            </a: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endParaRPr lang="en-GB" sz="1600" dirty="0">
              <a:solidFill>
                <a:srgbClr val="4B6C7E"/>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What does Deaf mean?</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Why do Deaf communicate in BSL?</a:t>
            </a:r>
          </a:p>
          <a:p>
            <a:pPr>
              <a:buNone/>
            </a:pPr>
            <a:endParaRPr lang="en-GB" sz="1400" dirty="0">
              <a:solidFill>
                <a:srgbClr val="395C7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4183D43-799C-4FF5-A863-D2DE4A6D5DE4}"/>
              </a:ext>
              <a:ext uri="{C183D7F6-B498-43B3-948B-1728B52AA6E4}">
                <adec:decorative xmlns:adec="http://schemas.microsoft.com/office/drawing/2017/decorative" val="1"/>
              </a:ext>
            </a:extLst>
          </p:cNvPr>
          <p:cNvSpPr txBox="1">
            <a:spLocks/>
          </p:cNvSpPr>
          <p:nvPr/>
        </p:nvSpPr>
        <p:spPr>
          <a:xfrm>
            <a:off x="0" y="412829"/>
            <a:ext cx="3534033" cy="369332"/>
          </a:xfrm>
          <a:prstGeom prst="rect">
            <a:avLst/>
          </a:prstGeom>
          <a:solidFill>
            <a:srgbClr val="953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chemeClr val="bg1"/>
                </a:solidFill>
                <a:effectLst/>
                <a:uLnTx/>
                <a:uFillTx/>
                <a:latin typeface="Montserrat" panose="00000500000000000000" pitchFamily="50" charset="0"/>
                <a:ea typeface="+mn-ea"/>
                <a:cs typeface="+mn-cs"/>
              </a:rPr>
              <a:t>AWARENESS</a:t>
            </a:r>
          </a:p>
        </p:txBody>
      </p:sp>
      <p:pic>
        <p:nvPicPr>
          <p:cNvPr id="2050" name="Picture 2">
            <a:extLst>
              <a:ext uri="{FF2B5EF4-FFF2-40B4-BE49-F238E27FC236}">
                <a16:creationId xmlns:a16="http://schemas.microsoft.com/office/drawing/2014/main" id="{8FA2F06E-A3CE-43AA-A731-413318EDEB9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19" y="2458881"/>
            <a:ext cx="4587678" cy="337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12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A3BF-D7EA-4510-B579-904611F51E1D}"/>
              </a:ext>
              <a:ext uri="{C183D7F6-B498-43B3-948B-1728B52AA6E4}">
                <adec:decorative xmlns:adec="http://schemas.microsoft.com/office/drawing/2017/decorative" val="1"/>
              </a:ext>
            </a:extLst>
          </p:cNvPr>
          <p:cNvSpPr>
            <a:spLocks noGrp="1"/>
          </p:cNvSpPr>
          <p:nvPr>
            <p:ph type="title"/>
          </p:nvPr>
        </p:nvSpPr>
        <p:spPr/>
        <p:txBody>
          <a:bodyPr/>
          <a:lstStyle/>
          <a:p>
            <a:pPr rtl="0" eaLnBrk="1" latinLnBrk="0" hangingPunct="1"/>
            <a:r>
              <a:rPr lang="en-GB" sz="1600" b="1" kern="1200" dirty="0">
                <a:solidFill>
                  <a:schemeClr val="bg1"/>
                </a:solidFill>
                <a:effectLst/>
                <a:latin typeface="Arial" panose="020B0604020202020204" pitchFamily="34" charset="0"/>
                <a:ea typeface="+mn-ea"/>
                <a:cs typeface="Arial" panose="020B0604020202020204" pitchFamily="34" charset="0"/>
              </a:rPr>
              <a:t>British Sign Language - Structure</a:t>
            </a:r>
            <a:endParaRPr lang="en-GB" dirty="0">
              <a:solidFill>
                <a:schemeClr val="bg1"/>
              </a:solidFill>
              <a:effectLst/>
            </a:endParaRPr>
          </a:p>
          <a:p>
            <a:endParaRPr lang="en-GB" dirty="0"/>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TextBox 10">
            <a:extLst>
              <a:ext uri="{FF2B5EF4-FFF2-40B4-BE49-F238E27FC236}">
                <a16:creationId xmlns:a16="http://schemas.microsoft.com/office/drawing/2014/main" id="{AC8F5507-E974-46D1-9EA2-61ECD46BF79D}"/>
              </a:ext>
            </a:extLst>
          </p:cNvPr>
          <p:cNvSpPr txBox="1"/>
          <p:nvPr/>
        </p:nvSpPr>
        <p:spPr>
          <a:xfrm>
            <a:off x="5159829" y="1879478"/>
            <a:ext cx="5735075" cy="369332"/>
          </a:xfrm>
          <a:prstGeom prst="rect">
            <a:avLst/>
          </a:prstGeom>
          <a:noFill/>
        </p:spPr>
        <p:txBody>
          <a:bodyPr wrap="square" rtlCol="0">
            <a:spAutoFit/>
          </a:bodyPr>
          <a:lstStyle/>
          <a:p>
            <a:r>
              <a:rPr lang="en-GB" b="1" spc="300" dirty="0">
                <a:solidFill>
                  <a:srgbClr val="395C72"/>
                </a:solidFill>
                <a:latin typeface="Arial Regular"/>
              </a:rPr>
              <a:t>Deaf Awareness</a:t>
            </a:r>
          </a:p>
        </p:txBody>
      </p:sp>
      <p:sp>
        <p:nvSpPr>
          <p:cNvPr id="17" name="TextBox 16">
            <a:extLst>
              <a:ext uri="{FF2B5EF4-FFF2-40B4-BE49-F238E27FC236}">
                <a16:creationId xmlns:a16="http://schemas.microsoft.com/office/drawing/2014/main" id="{22C2EFD7-BE12-4A95-9707-5031150DC31B}"/>
              </a:ext>
            </a:extLst>
          </p:cNvPr>
          <p:cNvSpPr txBox="1"/>
          <p:nvPr/>
        </p:nvSpPr>
        <p:spPr>
          <a:xfrm>
            <a:off x="5159829" y="2718622"/>
            <a:ext cx="6918291" cy="3616888"/>
          </a:xfrm>
          <a:prstGeom prst="rect">
            <a:avLst/>
          </a:prstGeom>
          <a:noFill/>
        </p:spPr>
        <p:txBody>
          <a:bodyPr wrap="square" lIns="91440" tIns="45720" rIns="91440" bIns="45720" rtlCol="0" anchor="t">
            <a:spAutoFit/>
          </a:bodyPr>
          <a:lstStyle/>
          <a:p>
            <a:pPr>
              <a:buNone/>
            </a:pPr>
            <a:r>
              <a:rPr lang="en-GB" sz="1600" b="1" dirty="0">
                <a:solidFill>
                  <a:srgbClr val="249FA7"/>
                </a:solidFill>
                <a:latin typeface="Arial" panose="020B0604020202020204" pitchFamily="34" charset="0"/>
                <a:cs typeface="Arial" panose="020B0604020202020204" pitchFamily="34" charset="0"/>
              </a:rPr>
              <a:t>British Sign Language - Structure</a:t>
            </a: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endParaRPr lang="en-GB" sz="1600" dirty="0">
              <a:solidFill>
                <a:srgbClr val="4B6C7E"/>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First sample</a:t>
            </a:r>
          </a:p>
          <a:p>
            <a:pPr marL="742950" lvl="1"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Why was the black cat climbing the tree in your garden yesterday? </a:t>
            </a:r>
          </a:p>
          <a:p>
            <a:pPr marL="742950" lvl="1"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Yesterday your garden tree black cat climb why?</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Second sample</a:t>
            </a:r>
          </a:p>
          <a:p>
            <a:pPr marL="742950" lvl="1" indent="-285750">
              <a:lnSpc>
                <a:spcPct val="150000"/>
              </a:lnSpc>
              <a:buFont typeface="Wingdings" pitchFamily="2" charset="2"/>
              <a:buChar char="§"/>
            </a:pPr>
            <a:r>
              <a:rPr lang="en-GB" sz="1600" dirty="0">
                <a:solidFill>
                  <a:srgbClr val="4B6C7E"/>
                </a:solidFill>
                <a:latin typeface="Arial"/>
                <a:cs typeface="Arial"/>
              </a:rPr>
              <a:t>My Grandma is from France but my Grandad is from Canada and they met in Paris.</a:t>
            </a:r>
          </a:p>
          <a:p>
            <a:pPr marL="742950" lvl="1" indent="-285750">
              <a:lnSpc>
                <a:spcPct val="150000"/>
              </a:lnSpc>
              <a:buFont typeface="Wingdings" pitchFamily="2" charset="2"/>
              <a:buChar char="§"/>
            </a:pPr>
            <a:r>
              <a:rPr lang="en-GB" sz="1600" dirty="0">
                <a:solidFill>
                  <a:srgbClr val="4B6C7E"/>
                </a:solidFill>
                <a:latin typeface="Arial"/>
                <a:cs typeface="Arial"/>
              </a:rPr>
              <a:t>My Grandma from where? France. My Grandad from where? Canada. Both meet where? Paris.</a:t>
            </a:r>
          </a:p>
        </p:txBody>
      </p:sp>
      <p:sp>
        <p:nvSpPr>
          <p:cNvPr id="7" name="TextBox 6">
            <a:extLst>
              <a:ext uri="{FF2B5EF4-FFF2-40B4-BE49-F238E27FC236}">
                <a16:creationId xmlns:a16="http://schemas.microsoft.com/office/drawing/2014/main" id="{84183D43-799C-4FF5-A863-D2DE4A6D5DE4}"/>
              </a:ext>
              <a:ext uri="{C183D7F6-B498-43B3-948B-1728B52AA6E4}">
                <adec:decorative xmlns:adec="http://schemas.microsoft.com/office/drawing/2017/decorative" val="1"/>
              </a:ext>
            </a:extLst>
          </p:cNvPr>
          <p:cNvSpPr txBox="1"/>
          <p:nvPr/>
        </p:nvSpPr>
        <p:spPr>
          <a:xfrm>
            <a:off x="0" y="412829"/>
            <a:ext cx="3534033" cy="369332"/>
          </a:xfrm>
          <a:prstGeom prst="rect">
            <a:avLst/>
          </a:prstGeom>
          <a:solidFill>
            <a:srgbClr val="953981"/>
          </a:solidFill>
        </p:spPr>
        <p:txBody>
          <a:bodyPr wrap="square" rtlCol="0">
            <a:spAutoFit/>
          </a:bodyPr>
          <a:lstStyle/>
          <a:p>
            <a:pPr algn="ctr"/>
            <a:r>
              <a:rPr lang="en-GB" b="1" spc="300" dirty="0">
                <a:solidFill>
                  <a:schemeClr val="bg1"/>
                </a:solidFill>
                <a:latin typeface="Montserrat" panose="00000500000000000000" pitchFamily="50" charset="0"/>
              </a:rPr>
              <a:t>AWARENESS</a:t>
            </a:r>
          </a:p>
        </p:txBody>
      </p:sp>
      <p:pic>
        <p:nvPicPr>
          <p:cNvPr id="8" name="Picture 7">
            <a:extLst>
              <a:ext uri="{FF2B5EF4-FFF2-40B4-BE49-F238E27FC236}">
                <a16:creationId xmlns:a16="http://schemas.microsoft.com/office/drawing/2014/main" id="{3699F6D3-A067-4A2A-A190-3FEA417BDC5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47" y="3151666"/>
            <a:ext cx="4299486" cy="1863111"/>
          </a:xfrm>
          <a:prstGeom prst="rect">
            <a:avLst/>
          </a:prstGeom>
        </p:spPr>
      </p:pic>
    </p:spTree>
    <p:extLst>
      <p:ext uri="{BB962C8B-B14F-4D97-AF65-F5344CB8AC3E}">
        <p14:creationId xmlns:p14="http://schemas.microsoft.com/office/powerpoint/2010/main" val="416434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A47B-E8AC-4885-9096-B4DCF970911C}"/>
              </a:ext>
              <a:ext uri="{C183D7F6-B498-43B3-948B-1728B52AA6E4}">
                <adec:decorative xmlns:adec="http://schemas.microsoft.com/office/drawing/2017/decorative" val="1"/>
              </a:ext>
            </a:extLst>
          </p:cNvPr>
          <p:cNvSpPr>
            <a:spLocks noGrp="1"/>
          </p:cNvSpPr>
          <p:nvPr>
            <p:ph type="title"/>
          </p:nvPr>
        </p:nvSpPr>
        <p:spPr/>
        <p:txBody>
          <a:bodyPr/>
          <a:lstStyle/>
          <a:p>
            <a:r>
              <a:rPr lang="en-GB" sz="1600" b="1" kern="1200" dirty="0">
                <a:solidFill>
                  <a:schemeClr val="bg1"/>
                </a:solidFill>
                <a:effectLst/>
                <a:latin typeface="Arial" panose="020B0604020202020204" pitchFamily="34" charset="0"/>
                <a:ea typeface="+mn-ea"/>
                <a:cs typeface="Arial" panose="020B0604020202020204" pitchFamily="34" charset="0"/>
              </a:rPr>
              <a:t>Communication strategies</a:t>
            </a:r>
            <a:endParaRPr lang="en-GB" dirty="0">
              <a:solidFill>
                <a:schemeClr val="bg1"/>
              </a:solidFill>
            </a:endParaRPr>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TextBox 10">
            <a:extLst>
              <a:ext uri="{FF2B5EF4-FFF2-40B4-BE49-F238E27FC236}">
                <a16:creationId xmlns:a16="http://schemas.microsoft.com/office/drawing/2014/main" id="{AC8F5507-E974-46D1-9EA2-61ECD46BF79D}"/>
              </a:ext>
            </a:extLst>
          </p:cNvPr>
          <p:cNvSpPr txBox="1"/>
          <p:nvPr/>
        </p:nvSpPr>
        <p:spPr>
          <a:xfrm>
            <a:off x="5923526" y="1837809"/>
            <a:ext cx="5735075" cy="369332"/>
          </a:xfrm>
          <a:prstGeom prst="rect">
            <a:avLst/>
          </a:prstGeom>
          <a:noFill/>
        </p:spPr>
        <p:txBody>
          <a:bodyPr wrap="square" rtlCol="0">
            <a:spAutoFit/>
          </a:bodyPr>
          <a:lstStyle/>
          <a:p>
            <a:r>
              <a:rPr lang="en-GB" b="1" spc="300" dirty="0">
                <a:solidFill>
                  <a:srgbClr val="395C72"/>
                </a:solidFill>
                <a:latin typeface="Arial Regular"/>
              </a:rPr>
              <a:t>Deaf Awareness</a:t>
            </a:r>
          </a:p>
        </p:txBody>
      </p:sp>
      <p:sp>
        <p:nvSpPr>
          <p:cNvPr id="17" name="TextBox 16">
            <a:extLst>
              <a:ext uri="{FF2B5EF4-FFF2-40B4-BE49-F238E27FC236}">
                <a16:creationId xmlns:a16="http://schemas.microsoft.com/office/drawing/2014/main" id="{22C2EFD7-BE12-4A95-9707-5031150DC31B}"/>
              </a:ext>
            </a:extLst>
          </p:cNvPr>
          <p:cNvSpPr txBox="1"/>
          <p:nvPr/>
        </p:nvSpPr>
        <p:spPr>
          <a:xfrm>
            <a:off x="5923526" y="2782669"/>
            <a:ext cx="6154593" cy="2031325"/>
          </a:xfrm>
          <a:prstGeom prst="rect">
            <a:avLst/>
          </a:prstGeom>
          <a:noFill/>
        </p:spPr>
        <p:txBody>
          <a:bodyPr wrap="square" lIns="91440" tIns="45720" rIns="91440" bIns="45720" rtlCol="0" anchor="t">
            <a:spAutoFit/>
          </a:bodyPr>
          <a:lstStyle/>
          <a:p>
            <a:pPr>
              <a:buNone/>
            </a:pPr>
            <a:r>
              <a:rPr lang="en-GB" sz="1600" b="1" dirty="0">
                <a:solidFill>
                  <a:srgbClr val="249FA7"/>
                </a:solidFill>
                <a:latin typeface="Arial" panose="020B0604020202020204" pitchFamily="34" charset="0"/>
                <a:cs typeface="Arial" panose="020B0604020202020204" pitchFamily="34" charset="0"/>
              </a:rPr>
              <a:t>Communication strategies </a:t>
            </a:r>
            <a:endParaRPr lang="en-GB" sz="1600" b="1" dirty="0">
              <a:solidFill>
                <a:srgbClr val="953981"/>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endParaRPr lang="en-GB" sz="1600" dirty="0">
              <a:solidFill>
                <a:srgbClr val="4B6C7E"/>
              </a:solidFill>
              <a:latin typeface="Arial" panose="020B0604020202020204" pitchFamily="34" charset="0"/>
              <a:cs typeface="Arial" panose="020B0604020202020204" pitchFamily="34" charset="0"/>
            </a:endParaRP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Mute microphone in conference calls</a:t>
            </a:r>
          </a:p>
          <a:p>
            <a:pPr marL="285750" indent="-285750">
              <a:lnSpc>
                <a:spcPct val="150000"/>
              </a:lnSpc>
              <a:buFont typeface="Wingdings" pitchFamily="2" charset="2"/>
              <a:buChar char="§"/>
            </a:pPr>
            <a:r>
              <a:rPr lang="en-GB" sz="1600" dirty="0">
                <a:solidFill>
                  <a:srgbClr val="4B6C7E"/>
                </a:solidFill>
                <a:latin typeface="Arial"/>
                <a:cs typeface="Arial"/>
              </a:rPr>
              <a:t>One person speaks at a time</a:t>
            </a:r>
          </a:p>
          <a:p>
            <a:pPr marL="285750" indent="-285750">
              <a:lnSpc>
                <a:spcPct val="150000"/>
              </a:lnSpc>
              <a:buFont typeface="Wingdings" pitchFamily="2" charset="2"/>
              <a:buChar char="§"/>
            </a:pPr>
            <a:r>
              <a:rPr lang="en-GB" sz="1600" dirty="0">
                <a:solidFill>
                  <a:srgbClr val="4B6C7E"/>
                </a:solidFill>
                <a:latin typeface="Arial" panose="020B0604020202020204" pitchFamily="34" charset="0"/>
                <a:cs typeface="Arial" panose="020B0604020202020204" pitchFamily="34" charset="0"/>
              </a:rPr>
              <a:t>Ensure room/area has good lighting</a:t>
            </a:r>
          </a:p>
          <a:p>
            <a:pPr>
              <a:buNone/>
            </a:pPr>
            <a:endParaRPr lang="en-GB" sz="1400" dirty="0">
              <a:solidFill>
                <a:srgbClr val="395C7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4183D43-799C-4FF5-A863-D2DE4A6D5DE4}"/>
              </a:ext>
              <a:ext uri="{C183D7F6-B498-43B3-948B-1728B52AA6E4}">
                <adec:decorative xmlns:adec="http://schemas.microsoft.com/office/drawing/2017/decorative" val="1"/>
              </a:ext>
            </a:extLst>
          </p:cNvPr>
          <p:cNvSpPr txBox="1"/>
          <p:nvPr/>
        </p:nvSpPr>
        <p:spPr>
          <a:xfrm>
            <a:off x="0" y="412829"/>
            <a:ext cx="3534033" cy="369332"/>
          </a:xfrm>
          <a:prstGeom prst="rect">
            <a:avLst/>
          </a:prstGeom>
          <a:solidFill>
            <a:srgbClr val="953981"/>
          </a:solidFill>
        </p:spPr>
        <p:txBody>
          <a:bodyPr wrap="square" rtlCol="0">
            <a:spAutoFit/>
          </a:bodyPr>
          <a:lstStyle/>
          <a:p>
            <a:pPr algn="ctr"/>
            <a:r>
              <a:rPr lang="en-GB" b="1" spc="300" dirty="0">
                <a:solidFill>
                  <a:schemeClr val="bg1"/>
                </a:solidFill>
                <a:latin typeface="Montserrat" panose="00000500000000000000" pitchFamily="50" charset="0"/>
              </a:rPr>
              <a:t>AWARENESS</a:t>
            </a:r>
          </a:p>
        </p:txBody>
      </p:sp>
      <p:pic>
        <p:nvPicPr>
          <p:cNvPr id="2050" name="Picture 2">
            <a:extLst>
              <a:ext uri="{FF2B5EF4-FFF2-40B4-BE49-F238E27FC236}">
                <a16:creationId xmlns:a16="http://schemas.microsoft.com/office/drawing/2014/main" id="{8FA2F06E-A3CE-43AA-A731-413318EDEB9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19" y="2458881"/>
            <a:ext cx="4587678" cy="337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21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E0B3-CDF8-4B27-B17A-394B18801E12}"/>
              </a:ext>
              <a:ext uri="{C183D7F6-B498-43B3-948B-1728B52AA6E4}">
                <adec:decorative xmlns:adec="http://schemas.microsoft.com/office/drawing/2017/decorative" val="1"/>
              </a:ext>
            </a:extLst>
          </p:cNvPr>
          <p:cNvSpPr>
            <a:spLocks noGrp="1"/>
          </p:cNvSpPr>
          <p:nvPr>
            <p:ph type="title"/>
          </p:nvPr>
        </p:nvSpPr>
        <p:spPr/>
        <p:txBody>
          <a:bodyPr/>
          <a:lstStyle/>
          <a:p>
            <a:pPr rtl="0" eaLnBrk="1" fontAlgn="auto" latinLnBrk="0" hangingPunct="1"/>
            <a:r>
              <a:rPr lang="en-GB" sz="1600" b="1" i="0" kern="1200" spc="0" baseline="0" dirty="0">
                <a:ln>
                  <a:noFill/>
                </a:ln>
                <a:solidFill>
                  <a:schemeClr val="bg1"/>
                </a:solidFill>
                <a:effectLst/>
                <a:latin typeface="Arial" panose="020B0604020202020204" pitchFamily="34" charset="0"/>
                <a:ea typeface="+mn-ea"/>
                <a:cs typeface="Arial" panose="020B0604020202020204" pitchFamily="34" charset="0"/>
              </a:rPr>
              <a:t>Looking after your hearing</a:t>
            </a:r>
            <a:endParaRPr lang="en-GB" dirty="0">
              <a:solidFill>
                <a:schemeClr val="bg1"/>
              </a:solidFill>
              <a:effectLst/>
            </a:endParaRPr>
          </a:p>
          <a:p>
            <a:endParaRPr lang="en-GB" dirty="0"/>
          </a:p>
        </p:txBody>
      </p:sp>
      <p:pic>
        <p:nvPicPr>
          <p:cNvPr id="6" name="Picture 5">
            <a:extLst>
              <a:ext uri="{FF2B5EF4-FFF2-40B4-BE49-F238E27FC236}">
                <a16:creationId xmlns:a16="http://schemas.microsoft.com/office/drawing/2014/main" id="{9B8A14CA-3013-484C-93C8-5E6487C56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47" y="1294164"/>
            <a:ext cx="2906061" cy="1170628"/>
          </a:xfrm>
          <a:prstGeom prst="rect">
            <a:avLst/>
          </a:prstGeom>
        </p:spPr>
      </p:pic>
      <p:sp>
        <p:nvSpPr>
          <p:cNvPr id="11" name="TextBox 10">
            <a:extLst>
              <a:ext uri="{FF2B5EF4-FFF2-40B4-BE49-F238E27FC236}">
                <a16:creationId xmlns:a16="http://schemas.microsoft.com/office/drawing/2014/main" id="{AC8F5507-E974-46D1-9EA2-61ECD46BF79D}"/>
              </a:ext>
            </a:extLst>
          </p:cNvPr>
          <p:cNvSpPr txBox="1"/>
          <p:nvPr/>
        </p:nvSpPr>
        <p:spPr>
          <a:xfrm>
            <a:off x="6877114" y="1879478"/>
            <a:ext cx="57350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395C72"/>
                </a:solidFill>
                <a:effectLst/>
                <a:uLnTx/>
                <a:uFillTx/>
                <a:latin typeface="Arial Regular"/>
                <a:ea typeface="+mn-ea"/>
                <a:cs typeface="+mn-cs"/>
              </a:rPr>
              <a:t>Hearing Care</a:t>
            </a:r>
          </a:p>
        </p:txBody>
      </p:sp>
      <mc:AlternateContent xmlns:mc="http://schemas.openxmlformats.org/markup-compatibility/2006">
        <mc:Choice xmlns:pslz="http://schemas.microsoft.com/office/powerpoint/2016/slidezoom" Requires="pslz">
          <p:graphicFrame>
            <p:nvGraphicFramePr>
              <p:cNvPr id="10" name="Slide Zoom 9" descr="Leaves rustling: 20 db very faint&#10;Whisper: 40db soft&#10;Normal conversation: 60 db moderate quiet&#10;Busy city traffic: 85db&#10;Hairdryer: 90db loud&#10;MP3 player (full volume): 100db very noisy&#10;Rock concert: 110db&#10;Plane taking off: 120db dangerous/painful&#10;Gunshot/fireworks: 140db hearing threshold.">
                <a:extLst>
                  <a:ext uri="{FF2B5EF4-FFF2-40B4-BE49-F238E27FC236}">
                    <a16:creationId xmlns:a16="http://schemas.microsoft.com/office/drawing/2014/main" id="{F2DCFD6C-A202-4EBC-8D0C-3DBFE396F4B3}"/>
                  </a:ext>
                </a:extLst>
              </p:cNvPr>
              <p:cNvGraphicFramePr>
                <a:graphicFrameLocks noChangeAspect="1"/>
              </p:cNvGraphicFramePr>
              <p:nvPr>
                <p:extLst>
                  <p:ext uri="{D42A27DB-BD31-4B8C-83A1-F6EECF244321}">
                    <p14:modId xmlns:p14="http://schemas.microsoft.com/office/powerpoint/2010/main" val="224200416"/>
                  </p:ext>
                </p:extLst>
              </p:nvPr>
            </p:nvGraphicFramePr>
            <p:xfrm>
              <a:off x="471733" y="2597361"/>
              <a:ext cx="6066933" cy="3412650"/>
            </p:xfrm>
            <a:graphic>
              <a:graphicData uri="http://schemas.microsoft.com/office/powerpoint/2016/slidezoom">
                <pslz:sldZm>
                  <pslz:sldZmObj sldId="434" cId="3161653866">
                    <pslz:zmPr id="{A1F65E75-15A3-4711-AC5B-001E50EE85C0}" returnToParent="0" transitionDur="1000">
                      <p166:blipFill xmlns:p166="http://schemas.microsoft.com/office/powerpoint/2016/6/main">
                        <a:blip r:embed="rId4"/>
                        <a:stretch>
                          <a:fillRect/>
                        </a:stretch>
                      </p166:blipFill>
                      <p166:spPr xmlns:p166="http://schemas.microsoft.com/office/powerpoint/2016/6/main">
                        <a:xfrm>
                          <a:off x="0" y="0"/>
                          <a:ext cx="6066933" cy="3412650"/>
                        </a:xfrm>
                        <a:prstGeom prst="rect">
                          <a:avLst/>
                        </a:prstGeom>
                        <a:ln w="3175">
                          <a:solidFill>
                            <a:prstClr val="ltGray"/>
                          </a:solidFill>
                        </a:ln>
                      </p166:spPr>
                    </pslz:zmPr>
                  </pslz:sldZmObj>
                </pslz:sldZm>
              </a:graphicData>
            </a:graphic>
          </p:graphicFrame>
        </mc:Choice>
        <mc:Fallback>
          <p:pic>
            <p:nvPicPr>
              <p:cNvPr id="10" name="Slide Zoom 9" descr="Leaves rustling: 20 db very faint&#10;Whisper: 40db soft&#10;Normal conversation: 60 db moderate quiet&#10;Busy city traffic: 85db&#10;Hairdryer: 90db loud&#10;MP3 player (full volume): 100db very noisy&#10;Rock concert: 110db&#10;Plane taking off: 120db dangerous/painful&#10;Gunshot/fireworks: 140db hearing threshold.">
                <a:hlinkClick r:id="rId5" action="ppaction://hlinksldjump"/>
                <a:extLst>
                  <a:ext uri="{FF2B5EF4-FFF2-40B4-BE49-F238E27FC236}">
                    <a16:creationId xmlns:a16="http://schemas.microsoft.com/office/drawing/2014/main" id="{F2DCFD6C-A202-4EBC-8D0C-3DBFE396F4B3}"/>
                  </a:ext>
                </a:extLst>
              </p:cNvPr>
              <p:cNvPicPr>
                <a:picLocks noGrp="1" noRot="1" noChangeAspect="1" noMove="1" noResize="1" noEditPoints="1" noAdjustHandles="1" noChangeArrowheads="1" noChangeShapeType="1"/>
              </p:cNvPicPr>
              <p:nvPr/>
            </p:nvPicPr>
            <p:blipFill>
              <a:blip r:embed="rId4"/>
              <a:stretch>
                <a:fillRect/>
              </a:stretch>
            </p:blipFill>
            <p:spPr>
              <a:xfrm>
                <a:off x="471733" y="2597361"/>
                <a:ext cx="6066933" cy="3412650"/>
              </a:xfrm>
              <a:prstGeom prst="rect">
                <a:avLst/>
              </a:prstGeom>
              <a:ln w="3175">
                <a:solidFill>
                  <a:prstClr val="ltGray"/>
                </a:solidFill>
              </a:ln>
            </p:spPr>
          </p:pic>
        </mc:Fallback>
      </mc:AlternateContent>
      <p:sp>
        <p:nvSpPr>
          <p:cNvPr id="17" name="TextBox 16">
            <a:extLst>
              <a:ext uri="{FF2B5EF4-FFF2-40B4-BE49-F238E27FC236}">
                <a16:creationId xmlns:a16="http://schemas.microsoft.com/office/drawing/2014/main" id="{22C2EFD7-BE12-4A95-9707-5031150DC31B}"/>
              </a:ext>
            </a:extLst>
          </p:cNvPr>
          <p:cNvSpPr txBox="1"/>
          <p:nvPr/>
        </p:nvSpPr>
        <p:spPr>
          <a:xfrm>
            <a:off x="6877115" y="2742645"/>
            <a:ext cx="3938932" cy="227754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49FA7"/>
                </a:solidFill>
                <a:effectLst/>
                <a:uLnTx/>
                <a:uFillTx/>
                <a:latin typeface="Arial" panose="020B0604020202020204" pitchFamily="34" charset="0"/>
                <a:ea typeface="+mn-ea"/>
                <a:cs typeface="Arial" panose="020B0604020202020204" pitchFamily="34" charset="0"/>
              </a:rPr>
              <a:t>Looking after your hearing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B6C7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GB" sz="1600" b="0" i="0" u="none" strike="noStrike" kern="1200" cap="none" spc="0" normalizeH="0" baseline="0" noProof="0" dirty="0">
                <a:ln>
                  <a:noFill/>
                </a:ln>
                <a:solidFill>
                  <a:srgbClr val="4B6C7E"/>
                </a:solidFill>
                <a:effectLst/>
                <a:uLnTx/>
                <a:uFillTx/>
                <a:latin typeface="Arial" panose="020B0604020202020204" pitchFamily="34" charset="0"/>
                <a:ea typeface="+mn-ea"/>
                <a:cs typeface="Arial" panose="020B0604020202020204" pitchFamily="34" charset="0"/>
              </a:rPr>
              <a:t>Noisy environment</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GB" sz="1600" b="0" i="0" u="none" strike="noStrike" kern="1200" cap="none" spc="0" normalizeH="0" baseline="0" noProof="0" dirty="0">
                <a:ln>
                  <a:noFill/>
                </a:ln>
                <a:solidFill>
                  <a:srgbClr val="4B6C7E"/>
                </a:solidFill>
                <a:effectLst/>
                <a:uLnTx/>
                <a:uFillTx/>
                <a:latin typeface="Arial" panose="020B0604020202020204" pitchFamily="34" charset="0"/>
                <a:ea typeface="+mn-ea"/>
                <a:cs typeface="Arial" panose="020B0604020202020204" pitchFamily="34" charset="0"/>
              </a:rPr>
              <a:t>Sound exposure</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
              <a:tabLst/>
              <a:defRPr/>
            </a:pPr>
            <a:r>
              <a:rPr lang="en-GB" sz="1600" dirty="0">
                <a:solidFill>
                  <a:srgbClr val="4B6C7E"/>
                </a:solidFill>
                <a:latin typeface="Arial"/>
                <a:cs typeface="Arial"/>
              </a:rPr>
              <a:t>Decibel</a:t>
            </a:r>
            <a:r>
              <a:rPr kumimoji="0" lang="en-GB" sz="1600" b="0" i="0" u="none" strike="noStrike" kern="1200" cap="none" spc="0" normalizeH="0" baseline="0" noProof="0" dirty="0">
                <a:ln>
                  <a:noFill/>
                </a:ln>
                <a:solidFill>
                  <a:srgbClr val="4B6C7E"/>
                </a:solidFill>
                <a:effectLst/>
                <a:uLnTx/>
                <a:uFillTx/>
                <a:latin typeface="Arial"/>
                <a:cs typeface="Arial"/>
              </a:rPr>
              <a:t> threshold</a:t>
            </a:r>
            <a:endParaRPr lang="en-GB" sz="1600" b="0" i="0" u="none" strike="noStrike" kern="1200" cap="none" spc="0" normalizeH="0" baseline="0" noProof="0" dirty="0">
              <a:ln>
                <a:noFill/>
              </a:ln>
              <a:solidFill>
                <a:srgbClr val="4B6C7E"/>
              </a:solidFill>
              <a:effectLst/>
              <a:uLnTx/>
              <a:uFillTx/>
              <a:latin typeface="Arial"/>
              <a:cs typeface="Arial"/>
            </a:endParaRP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GB" sz="1600" b="0" i="0" u="none" strike="noStrike" kern="1200" cap="none" spc="0" normalizeH="0" baseline="0" noProof="0" dirty="0">
                <a:ln>
                  <a:noFill/>
                </a:ln>
                <a:solidFill>
                  <a:srgbClr val="4B6C7E"/>
                </a:solidFill>
                <a:effectLst/>
                <a:uLnTx/>
                <a:uFillTx/>
                <a:latin typeface="Arial" panose="020B0604020202020204" pitchFamily="34" charset="0"/>
                <a:ea typeface="+mn-ea"/>
                <a:cs typeface="Arial" panose="020B0604020202020204" pitchFamily="34" charset="0"/>
              </a:rPr>
              <a:t>How to care for your hearing?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395C72"/>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84183D43-799C-4FF5-A863-D2DE4A6D5DE4}"/>
              </a:ext>
              <a:ext uri="{C183D7F6-B498-43B3-948B-1728B52AA6E4}">
                <adec:decorative xmlns:adec="http://schemas.microsoft.com/office/drawing/2017/decorative" val="1"/>
              </a:ext>
            </a:extLst>
          </p:cNvPr>
          <p:cNvSpPr txBox="1"/>
          <p:nvPr/>
        </p:nvSpPr>
        <p:spPr>
          <a:xfrm>
            <a:off x="0" y="412829"/>
            <a:ext cx="3534033" cy="369332"/>
          </a:xfrm>
          <a:prstGeom prst="rect">
            <a:avLst/>
          </a:prstGeom>
          <a:solidFill>
            <a:srgbClr val="953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prstClr val="white"/>
                </a:solidFill>
                <a:effectLst/>
                <a:uLnTx/>
                <a:uFillTx/>
                <a:latin typeface="Montserrat" panose="00000500000000000000" pitchFamily="50" charset="0"/>
                <a:ea typeface="+mn-ea"/>
                <a:cs typeface="+mn-cs"/>
              </a:rPr>
              <a:t>AWARENESS</a:t>
            </a:r>
          </a:p>
        </p:txBody>
      </p:sp>
    </p:spTree>
    <p:extLst>
      <p:ext uri="{BB962C8B-B14F-4D97-AF65-F5344CB8AC3E}">
        <p14:creationId xmlns:p14="http://schemas.microsoft.com/office/powerpoint/2010/main" val="264470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8B658D-C58E-4371-8B00-847C1711DEC6}"/>
              </a:ext>
            </a:extLst>
          </p:cNvPr>
          <p:cNvSpPr>
            <a:spLocks noGrp="1"/>
          </p:cNvSpPr>
          <p:nvPr>
            <p:ph type="title" idx="4294967295"/>
          </p:nvPr>
        </p:nvSpPr>
        <p:spPr/>
        <p:txBody>
          <a:bodyPr/>
          <a:lstStyle/>
          <a:p>
            <a:r>
              <a:rPr lang="en-GB" dirty="0">
                <a:solidFill>
                  <a:schemeClr val="bg1"/>
                </a:solidFill>
              </a:rPr>
              <a:t>Decibel</a:t>
            </a:r>
            <a:r>
              <a:rPr lang="en-GB" baseline="0" dirty="0">
                <a:solidFill>
                  <a:schemeClr val="bg1"/>
                </a:solidFill>
              </a:rPr>
              <a:t> chart</a:t>
            </a:r>
            <a:endParaRPr lang="en-GB" dirty="0">
              <a:solidFill>
                <a:schemeClr val="bg1"/>
              </a:solidFill>
            </a:endParaRPr>
          </a:p>
        </p:txBody>
      </p:sp>
      <p:pic>
        <p:nvPicPr>
          <p:cNvPr id="2" name="Picture 1" descr="Leaves rustling: 20 db very faint&#10;Whisper: 40db soft&#10;Normal conversation: 60 db moderate quiet&#10;Busy city traffic: 85db&#10;Hairdryer: 90db loud&#10;MP3 player (full volume): 100db very noisy&#10;Rock concert: 110db&#10;Plane taking off: 120db dangerous/painful&#10;Gunshot/fireworks: 140db hearing threshold.">
            <a:extLst>
              <a:ext uri="{FF2B5EF4-FFF2-40B4-BE49-F238E27FC236}">
                <a16:creationId xmlns:a16="http://schemas.microsoft.com/office/drawing/2014/main" id="{469101E3-8525-4A9C-ACF3-C35B740388E6}"/>
              </a:ext>
            </a:extLst>
          </p:cNvPr>
          <p:cNvPicPr>
            <a:picLocks noChangeAspect="1"/>
          </p:cNvPicPr>
          <p:nvPr/>
        </p:nvPicPr>
        <p:blipFill>
          <a:blip r:embed="rId3"/>
          <a:stretch>
            <a:fillRect/>
          </a:stretch>
        </p:blipFill>
        <p:spPr>
          <a:xfrm>
            <a:off x="333927" y="738187"/>
            <a:ext cx="11524146" cy="5381625"/>
          </a:xfrm>
          <a:prstGeom prst="rect">
            <a:avLst/>
          </a:prstGeom>
        </p:spPr>
      </p:pic>
    </p:spTree>
    <p:extLst>
      <p:ext uri="{BB962C8B-B14F-4D97-AF65-F5344CB8AC3E}">
        <p14:creationId xmlns:p14="http://schemas.microsoft.com/office/powerpoint/2010/main" val="3161653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P 2018 16x9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8_16x9_white.potx" id="{9E04FEE4-2FBA-48DA-96C3-F8428A19C339}" vid="{6FEF137E-2DD3-4ABB-812B-26E43E2FC5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608002F897DB41911E8C72F12AA730" ma:contentTypeVersion="2" ma:contentTypeDescription="Create a new document." ma:contentTypeScope="" ma:versionID="1658222585f4813579e55c85f2a68323">
  <xsd:schema xmlns:xsd="http://www.w3.org/2001/XMLSchema" xmlns:xs="http://www.w3.org/2001/XMLSchema" xmlns:p="http://schemas.microsoft.com/office/2006/metadata/properties" xmlns:ns2="e4c25deb-2225-4f82-8772-2baa5856fc75" targetNamespace="http://schemas.microsoft.com/office/2006/metadata/properties" ma:root="true" ma:fieldsID="693677a62b61274f035942ab95624e35" ns2:_="">
    <xsd:import namespace="e4c25deb-2225-4f82-8772-2baa5856fc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25deb-2225-4f82-8772-2baa5856f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791095-C277-42E4-A2F1-EE384BAF6BB0}">
  <ds:schemaRefs>
    <ds:schemaRef ds:uri="e4c25deb-2225-4f82-8772-2baa5856fc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72AC9E-A985-4068-97A3-0814567E229F}">
  <ds:schemaRefs>
    <ds:schemaRef ds:uri="http://schemas.microsoft.com/sharepoint/v3/contenttype/forms"/>
  </ds:schemaRefs>
</ds:datastoreItem>
</file>

<file path=customXml/itemProps3.xml><?xml version="1.0" encoding="utf-8"?>
<ds:datastoreItem xmlns:ds="http://schemas.openxmlformats.org/officeDocument/2006/customXml" ds:itemID="{92F53DDF-7357-4337-9F30-7FD4F81D3786}">
  <ds:schemaRefs>
    <ds:schemaRef ds:uri="e4c25deb-2225-4f82-8772-2baa5856fc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28342</TotalTime>
  <Words>7391</Words>
  <Application>Microsoft Office PowerPoint</Application>
  <PresentationFormat>Widescreen</PresentationFormat>
  <Paragraphs>363</Paragraphs>
  <Slides>26</Slides>
  <Notes>25</Notes>
  <HiddenSlides>4</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26</vt:i4>
      </vt:variant>
    </vt:vector>
  </HeadingPairs>
  <TitlesOfParts>
    <vt:vector size="44" baseType="lpstr">
      <vt:lpstr>Arial</vt:lpstr>
      <vt:lpstr>Arial Regular</vt:lpstr>
      <vt:lpstr>Calibri</vt:lpstr>
      <vt:lpstr>Calibri Light</vt:lpstr>
      <vt:lpstr>Courier New</vt:lpstr>
      <vt:lpstr>DIN Next</vt:lpstr>
      <vt:lpstr>Frutiger W01</vt:lpstr>
      <vt:lpstr>Lato</vt:lpstr>
      <vt:lpstr>Montserrat</vt:lpstr>
      <vt:lpstr>Open Sans</vt:lpstr>
      <vt:lpstr>Roboto</vt:lpstr>
      <vt:lpstr>Segoe UI</vt:lpstr>
      <vt:lpstr>Symbol</vt:lpstr>
      <vt:lpstr>Times New Roman</vt:lpstr>
      <vt:lpstr>Verdana</vt:lpstr>
      <vt:lpstr>Wingdings</vt:lpstr>
      <vt:lpstr>Office Theme</vt:lpstr>
      <vt:lpstr>SAP 2018 16x9 white</vt:lpstr>
      <vt:lpstr>EMPOWERING DEAF PEOPLE THROUGH TECHNOLOGY</vt:lpstr>
      <vt:lpstr>Overview of Todays Topic</vt:lpstr>
      <vt:lpstr>Deaf awareness</vt:lpstr>
      <vt:lpstr>High frequency hearing loss</vt:lpstr>
      <vt:lpstr>A short session on deaf awareness</vt:lpstr>
      <vt:lpstr>British Sign Language - Structure </vt:lpstr>
      <vt:lpstr>Communication strategies</vt:lpstr>
      <vt:lpstr>Looking after your hearing </vt:lpstr>
      <vt:lpstr>Decibel chart</vt:lpstr>
      <vt:lpstr>Hearing care</vt:lpstr>
      <vt:lpstr>Accessibility for hearing loss</vt:lpstr>
      <vt:lpstr>Induction Loop systems</vt:lpstr>
      <vt:lpstr>Captioning/Subtitles</vt:lpstr>
      <vt:lpstr>Human support for Deaf</vt:lpstr>
      <vt:lpstr>LIVE SIGN LANGUAGE INTERPRETING</vt:lpstr>
      <vt:lpstr>Recording of signed lecture</vt:lpstr>
      <vt:lpstr>STREAMER</vt:lpstr>
      <vt:lpstr>MAKING CONVERSATION MORE ACCESSIBLE</vt:lpstr>
      <vt:lpstr>Microsoft group transcribe</vt:lpstr>
      <vt:lpstr>Phonak my call to text</vt:lpstr>
      <vt:lpstr>FACE TO FACE COMMUNICATOR</vt:lpstr>
      <vt:lpstr>Phonak Wireless solutions</vt:lpstr>
      <vt:lpstr>ASSISTIVE HEARING HEADSET</vt:lpstr>
      <vt:lpstr>DIGITAL STETHOSCOPE</vt:lpstr>
      <vt:lpstr>GOOGLE LIVE TRANSCRIBE</vt:lpstr>
      <vt:lpstr>FOR FURTHER INFORMATION PLEASE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Buckfield</dc:creator>
  <cp:lastModifiedBy>Neil Rogers</cp:lastModifiedBy>
  <cp:revision>343</cp:revision>
  <dcterms:created xsi:type="dcterms:W3CDTF">2020-03-30T11:21:59Z</dcterms:created>
  <dcterms:modified xsi:type="dcterms:W3CDTF">2021-07-01T15:28:54Z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0x01010081608002F897DB41911E8C72F12AA730</vt:lpwstr>
  </property>
</Properties>
</file>