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6"/>
  </p:notesMasterIdLst>
  <p:sldIdLst>
    <p:sldId id="258" r:id="rId3"/>
    <p:sldId id="270" r:id="rId4"/>
    <p:sldId id="265" r:id="rId5"/>
    <p:sldId id="281" r:id="rId6"/>
    <p:sldId id="268" r:id="rId7"/>
    <p:sldId id="269" r:id="rId8"/>
    <p:sldId id="266" r:id="rId9"/>
    <p:sldId id="283" r:id="rId10"/>
    <p:sldId id="275" r:id="rId11"/>
    <p:sldId id="274" r:id="rId12"/>
    <p:sldId id="272" r:id="rId13"/>
    <p:sldId id="273" r:id="rId14"/>
    <p:sldId id="286" r:id="rId15"/>
    <p:sldId id="279" r:id="rId16"/>
    <p:sldId id="290" r:id="rId17"/>
    <p:sldId id="291" r:id="rId18"/>
    <p:sldId id="292" r:id="rId19"/>
    <p:sldId id="260" r:id="rId20"/>
    <p:sldId id="264" r:id="rId21"/>
    <p:sldId id="261" r:id="rId22"/>
    <p:sldId id="271" r:id="rId23"/>
    <p:sldId id="262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ocument Info" id="{7E510BD0-5077-4D9E-95C9-7D4CF2868666}">
          <p14:sldIdLst/>
        </p14:section>
        <p14:section name="Presentation" id="{D08C9131-02FC-4B20-96BD-D6B16FD28B02}">
          <p14:sldIdLst>
            <p14:sldId id="258"/>
            <p14:sldId id="270"/>
            <p14:sldId id="265"/>
            <p14:sldId id="281"/>
            <p14:sldId id="268"/>
            <p14:sldId id="269"/>
            <p14:sldId id="266"/>
            <p14:sldId id="283"/>
            <p14:sldId id="275"/>
            <p14:sldId id="274"/>
            <p14:sldId id="272"/>
            <p14:sldId id="273"/>
            <p14:sldId id="286"/>
            <p14:sldId id="279"/>
            <p14:sldId id="290"/>
            <p14:sldId id="291"/>
            <p14:sldId id="292"/>
            <p14:sldId id="260"/>
            <p14:sldId id="264"/>
            <p14:sldId id="261"/>
            <p14:sldId id="271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C72"/>
    <a:srgbClr val="297EBA"/>
    <a:srgbClr val="E36E22"/>
    <a:srgbClr val="9A3B7D"/>
    <a:srgbClr val="FFFFFF"/>
    <a:srgbClr val="09354E"/>
    <a:srgbClr val="CF3667"/>
    <a:srgbClr val="249F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74" autoAdjust="0"/>
    <p:restoredTop sz="70964" autoAdjust="0"/>
  </p:normalViewPr>
  <p:slideViewPr>
    <p:cSldViewPr snapToGrid="0">
      <p:cViewPr>
        <p:scale>
          <a:sx n="40" d="100"/>
          <a:sy n="40" d="100"/>
        </p:scale>
        <p:origin x="684" y="2748"/>
      </p:cViewPr>
      <p:guideLst/>
    </p:cSldViewPr>
  </p:slideViewPr>
  <p:outlineViewPr>
    <p:cViewPr>
      <p:scale>
        <a:sx n="33" d="100"/>
        <a:sy n="33" d="100"/>
      </p:scale>
      <p:origin x="0" y="-924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F966C-C933-46B2-9FCD-CE505D109BE8}" type="datetimeFigureOut">
              <a:rPr lang="en-GB" smtClean="0"/>
              <a:t>25/06/2021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3D7A6-6C74-47C1-987C-4824996E3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854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linkpc.level0help.com/content/view?cguid=5d69a2f9-1057-11e9-80ef-000d3a71ced1&amp;rtid=28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linkpc.level0help.com/content/view?statusid=9&amp;cguid=6dcb4956-1056-11e9-80ef-000d3a71ced1&amp;tguid=7a3c7bf4-553a-11e4-8aeb-782bcb0b655b&amp;tiguid=00000000-0000-0000-0000-000000000000&amp;rtid=7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linkpc.level0help.com/reporting/dashboard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WCAG21/quickref/?versions=2.1&amp;currentsidebar=%23col_customize&amp;levels=aaa#principle3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v.uk/government/publications/sample-accessibility-statement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170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ASSITIVE TECHNOLOGY FEATURES</a:t>
            </a:r>
          </a:p>
          <a:p>
            <a:pPr marL="0" indent="0">
              <a:buNone/>
            </a:pPr>
            <a:endParaRPr lang="en-GB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200" b="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sers, for example, may know they need to alter font size but may not be </a:t>
            </a:r>
            <a:r>
              <a:rPr lang="en-GB" sz="12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this relates to digital accessibility or assistive technology.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GB" sz="1200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may be </a:t>
            </a:r>
            <a:r>
              <a:rPr lang="en-GB" sz="12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non-technical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require support, information or training on demand.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645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Describe the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104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Describe the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326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BEST PRACTICE</a:t>
            </a:r>
          </a:p>
          <a:p>
            <a:pPr marL="0" indent="0"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It is important to realise that authoring accessible digital content prevents future remediation.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recommend </a:t>
            </a: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adopting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habit forming approaches when authoring documents to minimise accessibility barriers.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Ensure that all stakeholders are aware of this information.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78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b="1" dirty="0"/>
          </a:p>
          <a:p>
            <a:r>
              <a:rPr lang="en-GB" b="1" dirty="0"/>
              <a:t>Broad brush strokes of the digital accessibility services we offer at Microlink.</a:t>
            </a:r>
          </a:p>
          <a:p>
            <a:endParaRPr lang="en-GB" b="1" dirty="0"/>
          </a:p>
          <a:p>
            <a:r>
              <a:rPr lang="en-GB" b="1" dirty="0"/>
              <a:t>Describe slide (simply).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735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For this workshop</a:t>
            </a:r>
          </a:p>
          <a:p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 am going to be focusing on </a:t>
            </a:r>
            <a:r>
              <a:rPr lang="en-GB" b="1" dirty="0"/>
              <a:t>our</a:t>
            </a:r>
            <a:r>
              <a:rPr lang="en-GB" dirty="0"/>
              <a:t> accessibility e-learning tool.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206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Digital accessibility learning platform</a:t>
            </a:r>
          </a:p>
          <a:p>
            <a:pPr marL="0" indent="0">
              <a:spcAft>
                <a:spcPts val="1000"/>
              </a:spcAft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The platform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uses learning campaigns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to teach stakeholders how to author accessible digital content using mainstream software, such as Office 365.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It also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teaches stakeholders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about the availability of Assistive Technology and how to use mainstream AT software, such as Claro Read or Dragon Naturally Speaking.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879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Digital accessibility learning platform</a:t>
            </a:r>
          </a:p>
          <a:p>
            <a:pPr marL="0" indent="0">
              <a:spcAft>
                <a:spcPts val="1000"/>
              </a:spcAft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One of the dedicated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learning campaigns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is for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Neurodiversity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The platform also has over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50,000 video tutorials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for using mainstream software.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>
                <a:latin typeface="Arial" panose="020B0604020202020204" pitchFamily="34" charset="0"/>
                <a:cs typeface="Arial" panose="020B0604020202020204" pitchFamily="34" charset="0"/>
              </a:rPr>
              <a:t>And also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integrates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with existing Learning Management System (LMS).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4062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Examples of platform features:</a:t>
            </a:r>
          </a:p>
          <a:p>
            <a:pPr marL="0" indent="0"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digital accessibility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learning campaigns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cover vision, hearing, mobility and neurodiversity (this refers to cognitive impairments, such as autism, dyslexia or ADHD).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Under neurodiversity one of the tutorials demonstrates using 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immersive reader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for neurodiversity.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 am now going to demo this for you.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3591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Examples of platform features:</a:t>
            </a:r>
          </a:p>
          <a:p>
            <a:pPr marL="0" indent="0"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platform also enables you to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select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what you already know about Digital Accessibility for lessons.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example, you may already know how to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set captioning options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 By selecting that you know it, it is not included in the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621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pPr marL="0" indent="0"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b="0" dirty="0">
                <a:latin typeface="Arial" panose="020B0604020202020204" pitchFamily="34" charset="0"/>
                <a:cs typeface="Arial" panose="020B0604020202020204" pitchFamily="34" charset="0"/>
              </a:rPr>
              <a:t>This presentation will cover</a:t>
            </a:r>
          </a:p>
          <a:p>
            <a:pPr marL="0" indent="0"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Digital accessibility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and assistive technology.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the potential barriers are for disable people.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you can overcome these barriers.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Find out more about our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accessibility e-learning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platform and to see some of its features.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The presentation will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conclude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followed by a workshop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Q&amp;A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908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Examples of platform features:</a:t>
            </a:r>
          </a:p>
          <a:p>
            <a:pPr marL="0" indent="0"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platform enables you to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measure the adoption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your accessibility training &amp; assessment across your entire organisation and to determine when adoption occurred.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 am now going to demonstrate how to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view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report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on the dashboard.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568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Take ‘home’ message.</a:t>
            </a:r>
          </a:p>
          <a:p>
            <a:pPr marL="0" indent="0">
              <a:buNone/>
            </a:pPr>
            <a:endParaRPr lang="en-GB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You can make a difference by authoring accessible digital content and make others aware of assistive technology.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Microlink digital accessibility e-learning platform is designed to help you and your organisation, partners, clients and customers learn about accessibility and the availability of AT in short easy step by step learning campaigns.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Remember this, everyone benefits from digital accessibility, particularly during and after the pandemic.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85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Do you have any 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489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707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is digital accessibility?</a:t>
            </a:r>
          </a:p>
          <a:p>
            <a:pPr>
              <a:spcAft>
                <a:spcPts val="1000"/>
              </a:spcAft>
            </a:pPr>
            <a:endParaRPr lang="en-GB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en-GB" sz="4000" b="0" i="0" dirty="0">
                <a:solidFill>
                  <a:srgbClr val="373737"/>
                </a:solidFill>
                <a:effectLst/>
                <a:latin typeface="Arial" panose="020B0604020202020204" pitchFamily="34" charset="0"/>
              </a:rPr>
              <a:t>Digital accessibility is the process of ensuring digital technologies, services and resources, such as websites, mobile apps, e-books and documents are:</a:t>
            </a:r>
          </a:p>
          <a:p>
            <a:pPr algn="l" fontAlgn="base"/>
            <a:endParaRPr lang="en-GB" sz="4000" b="0" i="0" dirty="0">
              <a:solidFill>
                <a:srgbClr val="373737"/>
              </a:solidFill>
              <a:effectLst/>
              <a:latin typeface="Arial" panose="020B0604020202020204" pitchFamily="34" charset="0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4000" b="0" i="0" dirty="0">
                <a:solidFill>
                  <a:srgbClr val="373737"/>
                </a:solidFill>
                <a:effectLst/>
                <a:latin typeface="inherit"/>
              </a:rPr>
              <a:t> Designed with the needs of disabled people and additional needs in mind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GB" sz="4000" b="0" i="0" dirty="0">
              <a:solidFill>
                <a:srgbClr val="373737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en-GB" sz="4000" b="0" i="0" dirty="0">
                <a:solidFill>
                  <a:srgbClr val="373737"/>
                </a:solidFill>
                <a:effectLst/>
                <a:latin typeface="inherit"/>
              </a:rPr>
              <a:t> Flexible and can be [customised] to meet individual needs.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GB" sz="4000" b="0" i="0" dirty="0">
              <a:solidFill>
                <a:srgbClr val="373737"/>
              </a:solidFill>
              <a:effectLst/>
              <a:latin typeface="inherit"/>
            </a:endParaRPr>
          </a:p>
          <a:p>
            <a:pPr algn="l" fontAlgn="base">
              <a:buFont typeface="Arial" panose="020B0604020202020204" pitchFamily="34" charset="0"/>
              <a:buNone/>
            </a:pPr>
            <a:r>
              <a:rPr lang="en-GB" sz="4000" b="1" i="0" dirty="0">
                <a:solidFill>
                  <a:srgbClr val="373737"/>
                </a:solidFill>
                <a:effectLst/>
                <a:latin typeface="inherit"/>
              </a:rPr>
              <a:t>Continued on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775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is digital accessibility?</a:t>
            </a:r>
          </a:p>
          <a:p>
            <a:pPr marL="0" indent="0">
              <a:spcAft>
                <a:spcPts val="1000"/>
              </a:spcAft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373737"/>
                </a:solidFill>
                <a:effectLst/>
                <a:latin typeface="inherit"/>
              </a:rPr>
              <a:t>Created so that they are compatible with assistive technology.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endParaRPr lang="en-GB" sz="1200" b="0" i="0" dirty="0">
              <a:solidFill>
                <a:srgbClr val="373737"/>
              </a:solidFill>
              <a:effectLst/>
              <a:latin typeface="inherit"/>
            </a:endParaRPr>
          </a:p>
          <a:p>
            <a:pPr marL="171450" indent="-171450" algn="l" fontAlgn="base">
              <a:buFont typeface="Arial" panose="020B0604020202020204" pitchFamily="34" charset="0"/>
              <a:buChar char="•"/>
            </a:pPr>
            <a:r>
              <a:rPr lang="en-GB" sz="1200" b="0" i="0" dirty="0">
                <a:solidFill>
                  <a:srgbClr val="373737"/>
                </a:solidFill>
                <a:effectLst/>
                <a:latin typeface="inherit"/>
              </a:rPr>
              <a:t>Compliant with recognised accessibility guidance and regulations.</a:t>
            </a:r>
          </a:p>
          <a:p>
            <a:pPr marL="0" indent="0">
              <a:spcAft>
                <a:spcPts val="1000"/>
              </a:spcAft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303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endParaRPr lang="en-GB" sz="1400" b="1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GB" sz="1400" b="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need to be compliant?</a:t>
            </a:r>
          </a:p>
          <a:p>
            <a:pPr marL="0" indent="0">
              <a:spcAft>
                <a:spcPts val="1000"/>
              </a:spcAft>
              <a:buNone/>
            </a:pPr>
            <a:endParaRPr lang="en-GB" sz="1400" b="1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GB" sz="1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Sector Bodies Accessibility Regulations </a:t>
            </a:r>
            <a:r>
              <a:rPr lang="en-GB" sz="1400" b="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(PSBAR)</a:t>
            </a:r>
          </a:p>
          <a:p>
            <a:pPr marL="0" indent="0">
              <a:spcAft>
                <a:spcPts val="1000"/>
              </a:spcAft>
              <a:buNone/>
            </a:pPr>
            <a:endParaRPr lang="en-GB" sz="1400" b="1" spc="300" dirty="0">
              <a:solidFill>
                <a:srgbClr val="395C72"/>
              </a:solidFill>
              <a:ea typeface="+mn-ea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GB" sz="1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sector bodies </a:t>
            </a:r>
            <a:r>
              <a:rPr lang="en-GB" sz="1400" b="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a</a:t>
            </a:r>
            <a:r>
              <a:rPr lang="en-GB" sz="1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legal duty to ensure that their websites and mobile applications meet accessibility regulations.</a:t>
            </a:r>
          </a:p>
          <a:p>
            <a:pPr marL="0" indent="0">
              <a:spcAft>
                <a:spcPts val="1000"/>
              </a:spcAft>
              <a:buNone/>
            </a:pPr>
            <a:endParaRPr lang="en-GB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public sector websites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should now be accessible and compliant to 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WCAG 2.1 Level AA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should now </a:t>
            </a:r>
            <a:r>
              <a:rPr lang="en-GB" sz="12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and update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Accessibility</a:t>
            </a:r>
            <a:r>
              <a:rPr lang="en-GB" sz="1200" dirty="0">
                <a:solidFill>
                  <a:srgbClr val="1F80B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Statement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their website.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155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PSBAR continued</a:t>
            </a:r>
          </a:p>
          <a:p>
            <a:pPr marL="0" indent="0">
              <a:buNone/>
            </a:pPr>
            <a:endParaRPr lang="en-GB" sz="1400" b="1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400" b="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following are items that must be addressed to comply with the regulations.</a:t>
            </a:r>
            <a:endParaRPr lang="en-GB" b="0" dirty="0"/>
          </a:p>
          <a:p>
            <a:endParaRPr lang="en-GB" sz="1200" b="1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Pre-recorded audio and video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published after the 23 September 2020.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PDFs or other documents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published after 23 September 2018.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2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 requirements </a:t>
            </a:r>
            <a:r>
              <a:rPr lang="en-GB" sz="12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new, existing, or outsourced mobile applications also apply. The deadline for this was yesterday.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495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Who does digital accessibility affect?</a:t>
            </a:r>
          </a:p>
          <a:p>
            <a:pPr marL="0" indent="0">
              <a:spcAft>
                <a:spcPts val="1000"/>
              </a:spcAft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The goal of digital products is that they need to be usable by disabled people</a:t>
            </a:r>
          </a:p>
          <a:p>
            <a:pPr>
              <a:spcAft>
                <a:spcPts val="1000"/>
              </a:spcAft>
            </a:pPr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vision or with limited vision.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perception of colour.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hearing or with limited hearing.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buFont typeface="Arial" panose="020B0604020202020204" pitchFamily="34" charset="0"/>
              <a:buNone/>
            </a:pPr>
            <a:r>
              <a:rPr lang="en-GB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Continued on next slide.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512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Who does digital accessibility affect?</a:t>
            </a:r>
          </a:p>
          <a:p>
            <a:pPr marL="0" indent="0">
              <a:spcAft>
                <a:spcPts val="1000"/>
              </a:spcAft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limited dexterity.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limited cognition.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speech.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131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is Assistive Technology?</a:t>
            </a:r>
          </a:p>
          <a:p>
            <a:pPr marL="0" indent="0">
              <a:spcAft>
                <a:spcPts val="1000"/>
              </a:spcAft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‘Assistive technology (AT) is any item, piece of equipment, software program, or product system that is used to increase, maintain, or improve the functional capabilities of [a disabled person].’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E3D7A6-6C74-47C1-987C-4824996E301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3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780D2-DE86-4E8A-861A-0620C48546E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133817"/>
            <a:ext cx="9144000" cy="376146"/>
          </a:xfrm>
        </p:spPr>
        <p:txBody>
          <a:bodyPr anchor="b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A5F66-B2BF-419C-8D12-593557C42B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295259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Slide Sub Title or Date</a:t>
            </a:r>
          </a:p>
        </p:txBody>
      </p:sp>
      <p:pic>
        <p:nvPicPr>
          <p:cNvPr id="7" name="Picture 6" descr="Microlink - people focused solutions">
            <a:extLst>
              <a:ext uri="{FF2B5EF4-FFF2-40B4-BE49-F238E27FC236}">
                <a16:creationId xmlns:a16="http://schemas.microsoft.com/office/drawing/2014/main" id="{D501FC59-811C-43F4-90E8-BAA8AD30A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969" y="4200649"/>
            <a:ext cx="2906061" cy="117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2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cument Classification and Version con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40CC08-F608-47A0-B6F7-AAC3A5D569EB}"/>
              </a:ext>
            </a:extLst>
          </p:cNvPr>
          <p:cNvSpPr txBox="1">
            <a:spLocks/>
          </p:cNvSpPr>
          <p:nvPr userDrawn="1"/>
        </p:nvSpPr>
        <p:spPr>
          <a:xfrm>
            <a:off x="896112" y="1555694"/>
            <a:ext cx="10528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page does not make up part of the presentation content and is used to identify the documents classification inline with the ISMS Information Classification &amp; handling policy.</a:t>
            </a:r>
          </a:p>
          <a:p>
            <a:pPr lvl="0" algn="l"/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slide should be kept and not deleted and the below should be removed as required. This slide can be updated from the View Tab -&gt;  Slide Master, Under the Master Views section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6EF50-2AB9-4ABD-9790-D0E236B41461}"/>
              </a:ext>
            </a:extLst>
          </p:cNvPr>
          <p:cNvSpPr txBox="1"/>
          <p:nvPr userDrawn="1"/>
        </p:nvSpPr>
        <p:spPr>
          <a:xfrm>
            <a:off x="896112" y="909363"/>
            <a:ext cx="1039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  <a:latin typeface="Lato" panose="020F0502020204030203" pitchFamily="34" charset="0"/>
              </a:rPr>
              <a:t>Document Classification and versioning</a:t>
            </a:r>
            <a:endParaRPr lang="en-GB" sz="3600" b="1" dirty="0">
              <a:solidFill>
                <a:schemeClr val="accent2"/>
              </a:solidFill>
              <a:latin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1ECD3D-D30D-4E3D-92CF-4DB20CE2E018}"/>
              </a:ext>
            </a:extLst>
          </p:cNvPr>
          <p:cNvSpPr txBox="1"/>
          <p:nvPr userDrawn="1"/>
        </p:nvSpPr>
        <p:spPr>
          <a:xfrm>
            <a:off x="983994" y="2322332"/>
            <a:ext cx="104404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100" b="1" dirty="0">
                <a:solidFill>
                  <a:schemeClr val="accent3"/>
                </a:solidFill>
                <a:latin typeface="Lato" panose="020F0502020204030203" pitchFamily="34" charset="0"/>
              </a:rPr>
              <a:t>[</a:t>
            </a:r>
            <a:r>
              <a:rPr lang="en-US" sz="11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DELETE THIS LINE AND  WHAT DOES NOT APPLY BELOW]</a:t>
            </a:r>
            <a:br>
              <a:rPr lang="en-US" sz="11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 has been classified suitable for </a:t>
            </a:r>
            <a:r>
              <a:rPr lang="en-US" sz="11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(Grade 0) </a:t>
            </a: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use, inline with Microlink PC’s “</a:t>
            </a:r>
            <a:r>
              <a:rPr lang="en-GB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ISMS Information Classification &amp; Handling” Policy</a:t>
            </a: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 has been classified suitable for </a:t>
            </a:r>
            <a:r>
              <a:rPr lang="en-US" sz="11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  (Grade 1) </a:t>
            </a: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only, inline with Microlink PC’s “</a:t>
            </a:r>
            <a:r>
              <a:rPr lang="en-GB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ISMS Information Classification &amp; Handling” Policy</a:t>
            </a: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 has been classified suitable for </a:t>
            </a:r>
            <a:r>
              <a:rPr lang="en-US" sz="11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Confidential  (Grade 2) </a:t>
            </a: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only, inline with Microlink PC’s “</a:t>
            </a:r>
            <a:r>
              <a:rPr lang="en-GB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ISMS Information Classification &amp; Handling” Policy</a:t>
            </a: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presentation has been classified suitable for </a:t>
            </a:r>
            <a:r>
              <a:rPr lang="en-US" sz="110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Confidential (Grade 3) </a:t>
            </a:r>
            <a:r>
              <a:rPr lang="en-US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only, inline with Microlink PC’s “</a:t>
            </a:r>
            <a:r>
              <a:rPr lang="en-GB" sz="1100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ISMS Information Classification &amp; Handling” Policy.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3A69ABA-C1FB-4BF0-8D27-53CE4351F1B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597781196"/>
              </p:ext>
            </p:extLst>
          </p:nvPr>
        </p:nvGraphicFramePr>
        <p:xfrm>
          <a:off x="983994" y="3429000"/>
          <a:ext cx="10440417" cy="2987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91640">
                  <a:extLst>
                    <a:ext uri="{9D8B030D-6E8A-4147-A177-3AD203B41FA5}">
                      <a16:colId xmlns:a16="http://schemas.microsoft.com/office/drawing/2014/main" val="525140280"/>
                    </a:ext>
                  </a:extLst>
                </a:gridCol>
                <a:gridCol w="6663231">
                  <a:extLst>
                    <a:ext uri="{9D8B030D-6E8A-4147-A177-3AD203B41FA5}">
                      <a16:colId xmlns:a16="http://schemas.microsoft.com/office/drawing/2014/main" val="1140582473"/>
                    </a:ext>
                  </a:extLst>
                </a:gridCol>
                <a:gridCol w="1267958">
                  <a:extLst>
                    <a:ext uri="{9D8B030D-6E8A-4147-A177-3AD203B41FA5}">
                      <a16:colId xmlns:a16="http://schemas.microsoft.com/office/drawing/2014/main" val="3547024382"/>
                    </a:ext>
                  </a:extLst>
                </a:gridCol>
                <a:gridCol w="1717588">
                  <a:extLst>
                    <a:ext uri="{9D8B030D-6E8A-4147-A177-3AD203B41FA5}">
                      <a16:colId xmlns:a16="http://schemas.microsoft.com/office/drawing/2014/main" val="3319565300"/>
                    </a:ext>
                  </a:extLst>
                </a:gridCol>
              </a:tblGrid>
              <a:tr h="286903">
                <a:tc>
                  <a:txBody>
                    <a:bodyPr/>
                    <a:lstStyle/>
                    <a:p>
                      <a:r>
                        <a:rPr lang="en-GB" sz="1400" dirty="0"/>
                        <a:t>Version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Description of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Modified 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Date of change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778755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Initial Draft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941584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627410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166488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1919742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831651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014221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1655908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135878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859316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932973"/>
                  </a:ext>
                </a:extLst>
              </a:tr>
              <a:tr h="229523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1234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7949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ing Gui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8BCEF81-D6B0-4310-8B41-110AE5F723FC}"/>
              </a:ext>
            </a:extLst>
          </p:cNvPr>
          <p:cNvSpPr txBox="1"/>
          <p:nvPr userDrawn="1"/>
        </p:nvSpPr>
        <p:spPr>
          <a:xfrm>
            <a:off x="7491791" y="210497"/>
            <a:ext cx="4533315" cy="1323439"/>
          </a:xfrm>
          <a:prstGeom prst="rect">
            <a:avLst/>
          </a:prstGeom>
          <a:noFill/>
          <a:ln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</a:rPr>
              <a:t>This slide sets to outline branding guidelines within this document and can be removed from the main slide deck once you have familiarised yourself.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BA32C0-DA85-4D0A-855C-31550A34984C}"/>
              </a:ext>
            </a:extLst>
          </p:cNvPr>
          <p:cNvSpPr txBox="1"/>
          <p:nvPr userDrawn="1"/>
        </p:nvSpPr>
        <p:spPr>
          <a:xfrm>
            <a:off x="166893" y="1273226"/>
            <a:ext cx="2234321" cy="1452771"/>
          </a:xfrm>
          <a:prstGeom prst="roundRect">
            <a:avLst>
              <a:gd name="adj" fmla="val 2629"/>
            </a:avLst>
          </a:prstGeom>
          <a:solidFill>
            <a:srgbClr val="CF3667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400" b="0" dirty="0"/>
              <a:t>All</a:t>
            </a:r>
            <a:r>
              <a:rPr lang="en-GB" sz="1400" b="1" dirty="0"/>
              <a:t> Titles </a:t>
            </a:r>
            <a:r>
              <a:rPr lang="en-GB" sz="1400" b="0" dirty="0"/>
              <a:t>must</a:t>
            </a:r>
            <a:r>
              <a:rPr lang="en-GB" sz="1400" b="1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50" dirty="0"/>
              <a:t>Be in UPPERCASE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50" dirty="0"/>
              <a:t>Aerial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50" dirty="0"/>
              <a:t>Bold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50" dirty="0"/>
              <a:t>Centred Horizontally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50" dirty="0"/>
              <a:t>Center Vertically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50" dirty="0"/>
              <a:t>Line spacing “1.0”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sz="1050" dirty="0"/>
              <a:t>White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D05E8C-55DA-4452-80FC-0F807D2CC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06" t="1730" r="990" b="1404"/>
          <a:stretch/>
        </p:blipFill>
        <p:spPr>
          <a:xfrm>
            <a:off x="7491791" y="3519341"/>
            <a:ext cx="3787140" cy="210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C617C9-95E8-4EA3-9EAD-0B357EFF8F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1" b="2041"/>
          <a:stretch/>
        </p:blipFill>
        <p:spPr>
          <a:xfrm>
            <a:off x="2814251" y="1495815"/>
            <a:ext cx="2919249" cy="161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7FED6C5-8E67-485B-92BD-DAD3DCAAFDA2}"/>
              </a:ext>
            </a:extLst>
          </p:cNvPr>
          <p:cNvCxnSpPr>
            <a:cxnSpLocks/>
            <a:stCxn id="6" idx="3"/>
          </p:cNvCxnSpPr>
          <p:nvPr userDrawn="1"/>
        </p:nvCxnSpPr>
        <p:spPr>
          <a:xfrm flipV="1">
            <a:off x="2401214" y="1607009"/>
            <a:ext cx="413037" cy="392603"/>
          </a:xfrm>
          <a:prstGeom prst="straightConnector1">
            <a:avLst/>
          </a:prstGeom>
          <a:ln w="28575">
            <a:solidFill>
              <a:srgbClr val="CF3667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9B28989-54D8-4B67-9B1D-FE0DD3482CA1}"/>
              </a:ext>
            </a:extLst>
          </p:cNvPr>
          <p:cNvSpPr txBox="1"/>
          <p:nvPr userDrawn="1"/>
        </p:nvSpPr>
        <p:spPr>
          <a:xfrm>
            <a:off x="186872" y="2809143"/>
            <a:ext cx="2234321" cy="698063"/>
          </a:xfrm>
          <a:prstGeom prst="roundRect">
            <a:avLst/>
          </a:prstGeom>
          <a:solidFill>
            <a:srgbClr val="395C72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400" b="1" dirty="0"/>
              <a:t>Company Logo </a:t>
            </a:r>
            <a:r>
              <a:rPr lang="en-GB" sz="1400" dirty="0"/>
              <a:t>Must: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050" dirty="0"/>
              <a:t>Remain in the location in the Slide Layout templates.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15C2FBD-0042-4D5E-8845-E094C098E313}"/>
              </a:ext>
            </a:extLst>
          </p:cNvPr>
          <p:cNvCxnSpPr>
            <a:cxnSpLocks/>
          </p:cNvCxnSpPr>
          <p:nvPr userDrawn="1"/>
        </p:nvCxnSpPr>
        <p:spPr>
          <a:xfrm flipV="1">
            <a:off x="2421193" y="2021682"/>
            <a:ext cx="551791" cy="1234152"/>
          </a:xfrm>
          <a:prstGeom prst="straightConnector1">
            <a:avLst/>
          </a:prstGeom>
          <a:ln w="28575">
            <a:solidFill>
              <a:srgbClr val="395C72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D77CC7-9393-4DCA-90F4-C6C448C18E7F}"/>
              </a:ext>
            </a:extLst>
          </p:cNvPr>
          <p:cNvSpPr txBox="1"/>
          <p:nvPr userDrawn="1"/>
        </p:nvSpPr>
        <p:spPr>
          <a:xfrm>
            <a:off x="1990549" y="3933058"/>
            <a:ext cx="2443226" cy="519291"/>
          </a:xfrm>
          <a:prstGeom prst="roundRect">
            <a:avLst/>
          </a:prstGeom>
          <a:solidFill>
            <a:srgbClr val="249FA7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400" b="1" dirty="0"/>
              <a:t>Titles Bars </a:t>
            </a:r>
            <a:r>
              <a:rPr lang="en-GB" sz="1400" b="0" dirty="0"/>
              <a:t>must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050" b="0" dirty="0"/>
              <a:t>Be one of the following </a:t>
            </a:r>
            <a:r>
              <a:rPr lang="en-GB" sz="1050" dirty="0"/>
              <a:t>Colours:</a:t>
            </a: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70CD98C-A341-4B6F-929D-BFF5F36ECBA9}"/>
              </a:ext>
            </a:extLst>
          </p:cNvPr>
          <p:cNvGrpSpPr/>
          <p:nvPr userDrawn="1"/>
        </p:nvGrpSpPr>
        <p:grpSpPr>
          <a:xfrm>
            <a:off x="521999" y="4531345"/>
            <a:ext cx="5838632" cy="2106857"/>
            <a:chOff x="166893" y="4003001"/>
            <a:chExt cx="5838632" cy="2106857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9D66D0A-600D-44F2-84AE-0BFDBBC8FE10}"/>
                </a:ext>
              </a:extLst>
            </p:cNvPr>
            <p:cNvGrpSpPr/>
            <p:nvPr userDrawn="1"/>
          </p:nvGrpSpPr>
          <p:grpSpPr>
            <a:xfrm>
              <a:off x="1928923" y="4368448"/>
              <a:ext cx="407644" cy="1440553"/>
              <a:chOff x="947934" y="3919179"/>
              <a:chExt cx="407644" cy="1440553"/>
            </a:xfrm>
          </p:grpSpPr>
          <p:sp>
            <p:nvSpPr>
              <p:cNvPr id="31" name="Title 16">
                <a:extLst>
                  <a:ext uri="{FF2B5EF4-FFF2-40B4-BE49-F238E27FC236}">
                    <a16:creationId xmlns:a16="http://schemas.microsoft.com/office/drawing/2014/main" id="{E2C77D0F-B681-4F78-9F9B-0083FF547B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947934" y="3919179"/>
                <a:ext cx="407644" cy="170087"/>
              </a:xfrm>
              <a:prstGeom prst="rect">
                <a:avLst/>
              </a:prstGeom>
              <a:solidFill>
                <a:srgbClr val="395C72"/>
              </a:solidFill>
              <a:ln>
                <a:noFill/>
                <a:prstDash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GB" sz="1600" b="1" spc="300" dirty="0">
                  <a:solidFill>
                    <a:schemeClr val="bg1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2" name="Title 16">
                <a:extLst>
                  <a:ext uri="{FF2B5EF4-FFF2-40B4-BE49-F238E27FC236}">
                    <a16:creationId xmlns:a16="http://schemas.microsoft.com/office/drawing/2014/main" id="{49CFE826-A6CF-4872-87C2-57BB608A4B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947934" y="4177783"/>
                <a:ext cx="407644" cy="170087"/>
              </a:xfrm>
              <a:prstGeom prst="rect">
                <a:avLst/>
              </a:prstGeom>
              <a:solidFill>
                <a:srgbClr val="CF3667"/>
              </a:solidFill>
              <a:ln>
                <a:noFill/>
                <a:prstDash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GB" sz="1600" b="1" spc="300" dirty="0">
                  <a:solidFill>
                    <a:schemeClr val="bg1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3" name="Title 16">
                <a:extLst>
                  <a:ext uri="{FF2B5EF4-FFF2-40B4-BE49-F238E27FC236}">
                    <a16:creationId xmlns:a16="http://schemas.microsoft.com/office/drawing/2014/main" id="{F7FD5295-2F0B-4FEE-8248-C7ADDD6846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947934" y="4436386"/>
                <a:ext cx="407644" cy="170087"/>
              </a:xfrm>
              <a:prstGeom prst="rect">
                <a:avLst/>
              </a:prstGeom>
              <a:solidFill>
                <a:srgbClr val="249FA7"/>
              </a:solidFill>
              <a:ln>
                <a:noFill/>
                <a:prstDash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GB" sz="1600" b="1" spc="300" dirty="0">
                  <a:solidFill>
                    <a:schemeClr val="bg1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34" name="Title 16">
                <a:extLst>
                  <a:ext uri="{FF2B5EF4-FFF2-40B4-BE49-F238E27FC236}">
                    <a16:creationId xmlns:a16="http://schemas.microsoft.com/office/drawing/2014/main" id="{3CECC956-79E0-45F1-9F94-32C16F7AB7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947934" y="4694989"/>
                <a:ext cx="407644" cy="170087"/>
              </a:xfrm>
              <a:prstGeom prst="rect">
                <a:avLst/>
              </a:prstGeom>
              <a:solidFill>
                <a:srgbClr val="9A3B7D"/>
              </a:solidFill>
              <a:ln>
                <a:noFill/>
                <a:prstDash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GB" sz="1600" b="1" spc="300" dirty="0">
                  <a:solidFill>
                    <a:schemeClr val="bg1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5" name="Title 16">
                <a:extLst>
                  <a:ext uri="{FF2B5EF4-FFF2-40B4-BE49-F238E27FC236}">
                    <a16:creationId xmlns:a16="http://schemas.microsoft.com/office/drawing/2014/main" id="{51B16734-E109-456B-A069-E7E6DFE6B5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947934" y="4942317"/>
                <a:ext cx="407644" cy="170087"/>
              </a:xfrm>
              <a:prstGeom prst="rect">
                <a:avLst/>
              </a:prstGeom>
              <a:solidFill>
                <a:srgbClr val="297EBA"/>
              </a:solidFill>
              <a:ln>
                <a:noFill/>
                <a:prstDash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GB" sz="1600" b="1" spc="300" dirty="0">
                  <a:solidFill>
                    <a:schemeClr val="bg1"/>
                  </a:solidFill>
                  <a:ea typeface="+mn-ea"/>
                  <a:cs typeface="+mn-cs"/>
                </a:endParaRPr>
              </a:p>
            </p:txBody>
          </p:sp>
          <p:sp>
            <p:nvSpPr>
              <p:cNvPr id="46" name="Title 16">
                <a:extLst>
                  <a:ext uri="{FF2B5EF4-FFF2-40B4-BE49-F238E27FC236}">
                    <a16:creationId xmlns:a16="http://schemas.microsoft.com/office/drawing/2014/main" id="{116F04AF-49D0-47E8-B39D-33FCE05043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 txBox="1">
                <a:spLocks/>
              </p:cNvSpPr>
              <p:nvPr userDrawn="1"/>
            </p:nvSpPr>
            <p:spPr>
              <a:xfrm>
                <a:off x="947934" y="5189645"/>
                <a:ext cx="407644" cy="170087"/>
              </a:xfrm>
              <a:prstGeom prst="rect">
                <a:avLst/>
              </a:prstGeom>
              <a:solidFill>
                <a:srgbClr val="E36E22"/>
              </a:solidFill>
              <a:ln>
                <a:noFill/>
                <a:prstDash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accent1"/>
                    </a:solidFill>
                    <a:latin typeface="Arial" panose="020B0604020202020204" pitchFamily="34" charset="0"/>
                    <a:ea typeface="+mj-ea"/>
                    <a:cs typeface="Arial" panose="020B0604020202020204" pitchFamily="34" charset="0"/>
                  </a:defRPr>
                </a:lvl1pPr>
              </a:lstStyle>
              <a:p>
                <a:pPr algn="ctr"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GB" sz="1600" b="1" spc="300" dirty="0">
                  <a:solidFill>
                    <a:schemeClr val="bg1"/>
                  </a:solidFill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8279B33-C429-4784-A83C-5FAAEB81E33A}"/>
                </a:ext>
              </a:extLst>
            </p:cNvPr>
            <p:cNvGrpSpPr/>
            <p:nvPr userDrawn="1"/>
          </p:nvGrpSpPr>
          <p:grpSpPr>
            <a:xfrm>
              <a:off x="2893612" y="4003001"/>
              <a:ext cx="3111913" cy="2106857"/>
              <a:chOff x="2313969" y="3278573"/>
              <a:chExt cx="4332893" cy="2933497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906CA1CC-EC1E-4004-8B14-2D254CE7B4E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839" t="2018" r="1013" b="2018"/>
              <a:stretch/>
            </p:blipFill>
            <p:spPr>
              <a:xfrm>
                <a:off x="2313969" y="3278573"/>
                <a:ext cx="3300046" cy="184638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042F0625-ED28-4312-A15A-771697793263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/>
              <a:stretch>
                <a:fillRect/>
              </a:stretch>
            </p:blipFill>
            <p:spPr>
              <a:xfrm>
                <a:off x="2519782" y="3471858"/>
                <a:ext cx="3352800" cy="18859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3D720759-1A63-495F-A1C5-B405CF65E2A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l="513" t="1960" r="1184" b="1373"/>
              <a:stretch/>
            </p:blipFill>
            <p:spPr>
              <a:xfrm>
                <a:off x="2719491" y="3732196"/>
                <a:ext cx="3324015" cy="1841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3C924BF-C1F0-44B7-81A1-E2F2ABEC55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/>
              <a:stretch>
                <a:fillRect/>
              </a:stretch>
            </p:blipFill>
            <p:spPr>
              <a:xfrm>
                <a:off x="2913108" y="3921114"/>
                <a:ext cx="3352800" cy="18859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0CF5B3C-A927-4BEA-B1D5-C9030C6C367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3132339" y="4133498"/>
                <a:ext cx="3343275" cy="18859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74DD63F1-9C0F-4731-9914-4C6A3F5CB4FD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/>
              <a:stretch>
                <a:fillRect/>
              </a:stretch>
            </p:blipFill>
            <p:spPr>
              <a:xfrm>
                <a:off x="3322637" y="4326120"/>
                <a:ext cx="3324225" cy="188595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06374A4-26D8-4CBD-B140-79DED6B945BE}"/>
                </a:ext>
              </a:extLst>
            </p:cNvPr>
            <p:cNvSpPr txBox="1"/>
            <p:nvPr userDrawn="1"/>
          </p:nvSpPr>
          <p:spPr>
            <a:xfrm>
              <a:off x="180647" y="4312903"/>
              <a:ext cx="167785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pt-BR" sz="1050" dirty="0">
                  <a:solidFill>
                    <a:srgbClr val="395C72"/>
                  </a:solidFill>
                </a:rPr>
                <a:t>R:57 G92 B114 - #395C72</a:t>
              </a:r>
              <a:endParaRPr lang="en-GB" sz="1050" dirty="0">
                <a:solidFill>
                  <a:srgbClr val="395C72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FD3A984-F05A-41A1-98E4-EC5273A3D9C6}"/>
                </a:ext>
              </a:extLst>
            </p:cNvPr>
            <p:cNvSpPr txBox="1"/>
            <p:nvPr userDrawn="1"/>
          </p:nvSpPr>
          <p:spPr>
            <a:xfrm>
              <a:off x="180647" y="4562679"/>
              <a:ext cx="170535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pt-BR" sz="1050" dirty="0">
                  <a:solidFill>
                    <a:srgbClr val="CF3667"/>
                  </a:solidFill>
                </a:rPr>
                <a:t>R:207 G:54 B:103 - #CF3667</a:t>
              </a:r>
              <a:endParaRPr lang="en-GB" sz="1050" dirty="0">
                <a:solidFill>
                  <a:srgbClr val="CF3667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30389A7-E062-49F6-9BDC-84E9EF1482AE}"/>
                </a:ext>
              </a:extLst>
            </p:cNvPr>
            <p:cNvSpPr txBox="1"/>
            <p:nvPr userDrawn="1"/>
          </p:nvSpPr>
          <p:spPr>
            <a:xfrm>
              <a:off x="174647" y="4840201"/>
              <a:ext cx="170535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pt-BR" sz="1050" dirty="0">
                  <a:solidFill>
                    <a:srgbClr val="249FA7"/>
                  </a:solidFill>
                </a:rPr>
                <a:t>R:207 G:54 B:103 - #CF3667</a:t>
              </a:r>
              <a:endParaRPr lang="en-GB" sz="1050" dirty="0">
                <a:solidFill>
                  <a:srgbClr val="249FA7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E8E4F9F-325C-4637-B95F-373B5E1D85C9}"/>
                </a:ext>
              </a:extLst>
            </p:cNvPr>
            <p:cNvSpPr txBox="1"/>
            <p:nvPr userDrawn="1"/>
          </p:nvSpPr>
          <p:spPr>
            <a:xfrm>
              <a:off x="166893" y="5115600"/>
              <a:ext cx="17620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pt-BR" sz="1050" dirty="0">
                  <a:solidFill>
                    <a:srgbClr val="9A3B7D"/>
                  </a:solidFill>
                </a:rPr>
                <a:t>R:154 G:59 B:125 - #9A3B7D</a:t>
              </a:r>
              <a:endParaRPr lang="en-GB" sz="1050" dirty="0">
                <a:solidFill>
                  <a:srgbClr val="9A3B7D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8466903-3DE3-4D75-8CE1-2199825928BC}"/>
                </a:ext>
              </a:extLst>
            </p:cNvPr>
            <p:cNvSpPr txBox="1"/>
            <p:nvPr userDrawn="1"/>
          </p:nvSpPr>
          <p:spPr>
            <a:xfrm>
              <a:off x="174647" y="5357077"/>
              <a:ext cx="175427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pt-BR" sz="1050" dirty="0">
                  <a:solidFill>
                    <a:srgbClr val="297EBA"/>
                  </a:solidFill>
                </a:rPr>
                <a:t>R:41 G:126 B:186 - #297EBA</a:t>
              </a:r>
              <a:endParaRPr lang="en-GB" sz="1050" dirty="0">
                <a:solidFill>
                  <a:srgbClr val="297EBA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7A21D381-12D8-4568-BFBA-B7750211B69F}"/>
                </a:ext>
              </a:extLst>
            </p:cNvPr>
            <p:cNvSpPr txBox="1"/>
            <p:nvPr userDrawn="1"/>
          </p:nvSpPr>
          <p:spPr>
            <a:xfrm>
              <a:off x="176007" y="5596999"/>
              <a:ext cx="170535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pt-BR" sz="1050" dirty="0">
                  <a:solidFill>
                    <a:srgbClr val="E36E22"/>
                  </a:solidFill>
                </a:rPr>
                <a:t>R:227 G:110 B:34 - #E36E22</a:t>
              </a:r>
              <a:endParaRPr lang="en-GB" sz="1050" dirty="0">
                <a:solidFill>
                  <a:srgbClr val="E36E22"/>
                </a:solidFill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747A4880-5478-4888-8DD4-919732CB003B}"/>
                </a:ext>
              </a:extLst>
            </p:cNvPr>
            <p:cNvCxnSpPr>
              <a:cxnSpLocks/>
              <a:stCxn id="31" idx="3"/>
            </p:cNvCxnSpPr>
            <p:nvPr userDrawn="1"/>
          </p:nvCxnSpPr>
          <p:spPr>
            <a:xfrm flipV="1">
              <a:off x="2336567" y="4083236"/>
              <a:ext cx="596181" cy="370256"/>
            </a:xfrm>
            <a:prstGeom prst="straightConnector1">
              <a:avLst/>
            </a:prstGeom>
            <a:ln>
              <a:solidFill>
                <a:srgbClr val="395C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F8079D21-9C94-4ABB-8043-FFCED78F9C78}"/>
                </a:ext>
              </a:extLst>
            </p:cNvPr>
            <p:cNvCxnSpPr>
              <a:cxnSpLocks/>
              <a:stCxn id="32" idx="3"/>
            </p:cNvCxnSpPr>
            <p:nvPr userDrawn="1"/>
          </p:nvCxnSpPr>
          <p:spPr>
            <a:xfrm flipV="1">
              <a:off x="2336567" y="4206921"/>
              <a:ext cx="771037" cy="505175"/>
            </a:xfrm>
            <a:prstGeom prst="straightConnector1">
              <a:avLst/>
            </a:prstGeom>
            <a:ln>
              <a:solidFill>
                <a:srgbClr val="CF36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3D4599A6-6676-4C94-A34B-44B28C5796A8}"/>
                </a:ext>
              </a:extLst>
            </p:cNvPr>
            <p:cNvCxnSpPr>
              <a:cxnSpLocks/>
              <a:stCxn id="33" idx="3"/>
            </p:cNvCxnSpPr>
            <p:nvPr userDrawn="1"/>
          </p:nvCxnSpPr>
          <p:spPr>
            <a:xfrm flipV="1">
              <a:off x="2336567" y="4411240"/>
              <a:ext cx="910094" cy="559459"/>
            </a:xfrm>
            <a:prstGeom prst="straightConnector1">
              <a:avLst/>
            </a:prstGeom>
            <a:ln>
              <a:solidFill>
                <a:srgbClr val="249FA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0E971533-A26E-42AA-9633-7136B4DFF538}"/>
                </a:ext>
              </a:extLst>
            </p:cNvPr>
            <p:cNvCxnSpPr>
              <a:cxnSpLocks/>
              <a:stCxn id="34" idx="3"/>
            </p:cNvCxnSpPr>
            <p:nvPr userDrawn="1"/>
          </p:nvCxnSpPr>
          <p:spPr>
            <a:xfrm flipV="1">
              <a:off x="2336567" y="4546980"/>
              <a:ext cx="1033313" cy="682322"/>
            </a:xfrm>
            <a:prstGeom prst="straightConnector1">
              <a:avLst/>
            </a:prstGeom>
            <a:ln>
              <a:solidFill>
                <a:srgbClr val="9A3B7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A257FADF-1817-4C2A-9191-C180E5F92939}"/>
                </a:ext>
              </a:extLst>
            </p:cNvPr>
            <p:cNvCxnSpPr>
              <a:cxnSpLocks/>
              <a:stCxn id="45" idx="3"/>
            </p:cNvCxnSpPr>
            <p:nvPr userDrawn="1"/>
          </p:nvCxnSpPr>
          <p:spPr>
            <a:xfrm flipV="1">
              <a:off x="2336567" y="4719849"/>
              <a:ext cx="1192362" cy="756781"/>
            </a:xfrm>
            <a:prstGeom prst="straightConnector1">
              <a:avLst/>
            </a:prstGeom>
            <a:ln>
              <a:solidFill>
                <a:srgbClr val="297EB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0FBCDDA5-9908-4B66-A3A7-C6850C1A462A}"/>
                </a:ext>
              </a:extLst>
            </p:cNvPr>
            <p:cNvCxnSpPr>
              <a:cxnSpLocks/>
              <a:stCxn id="46" idx="3"/>
            </p:cNvCxnSpPr>
            <p:nvPr userDrawn="1"/>
          </p:nvCxnSpPr>
          <p:spPr>
            <a:xfrm flipV="1">
              <a:off x="2336567" y="4874380"/>
              <a:ext cx="1346632" cy="849578"/>
            </a:xfrm>
            <a:prstGeom prst="straightConnector1">
              <a:avLst/>
            </a:prstGeom>
            <a:ln>
              <a:solidFill>
                <a:srgbClr val="E36E2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7053B967-3E4B-42ED-B7E7-BD7A86F33D27}"/>
              </a:ext>
            </a:extLst>
          </p:cNvPr>
          <p:cNvSpPr txBox="1"/>
          <p:nvPr userDrawn="1"/>
        </p:nvSpPr>
        <p:spPr>
          <a:xfrm>
            <a:off x="7444709" y="1803310"/>
            <a:ext cx="3866079" cy="876836"/>
          </a:xfrm>
          <a:prstGeom prst="roundRect">
            <a:avLst/>
          </a:prstGeom>
          <a:solidFill>
            <a:srgbClr val="9A3B7D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400" b="1" dirty="0"/>
              <a:t>Title Slides </a:t>
            </a:r>
            <a:r>
              <a:rPr lang="en-GB" sz="1400" dirty="0"/>
              <a:t>must: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050" dirty="0"/>
              <a:t>Be aligned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50" b="1" dirty="0"/>
              <a:t>Have Logos </a:t>
            </a:r>
            <a:r>
              <a:rPr lang="en-GB" sz="1050" dirty="0"/>
              <a:t>Remain in the location in the Slide Layout templates.</a:t>
            </a:r>
            <a:endParaRPr lang="en-GB" sz="1050" b="1" dirty="0"/>
          </a:p>
        </p:txBody>
      </p: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0C5247C0-5270-4AD9-84DB-7CCD02875192}"/>
              </a:ext>
            </a:extLst>
          </p:cNvPr>
          <p:cNvCxnSpPr>
            <a:stCxn id="118" idx="2"/>
            <a:endCxn id="16" idx="0"/>
          </p:cNvCxnSpPr>
          <p:nvPr userDrawn="1"/>
        </p:nvCxnSpPr>
        <p:spPr>
          <a:xfrm>
            <a:off x="9377749" y="2680146"/>
            <a:ext cx="7612" cy="839195"/>
          </a:xfrm>
          <a:prstGeom prst="straightConnector1">
            <a:avLst/>
          </a:prstGeom>
          <a:ln>
            <a:solidFill>
              <a:srgbClr val="9A3B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0F5649EB-2B4A-4C79-BE99-F698752F554C}"/>
              </a:ext>
            </a:extLst>
          </p:cNvPr>
          <p:cNvSpPr txBox="1"/>
          <p:nvPr userDrawn="1"/>
        </p:nvSpPr>
        <p:spPr>
          <a:xfrm>
            <a:off x="266111" y="306982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 GUIDELINES</a:t>
            </a:r>
            <a:endParaRPr lang="en-GB" sz="36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193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7A3BE-6BAC-4BD9-9B65-808D7548B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10515600" cy="34656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7A5DF9-FBE1-43D4-9AB8-8C3E3BFA1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17" y="1294164"/>
            <a:ext cx="2906061" cy="1170628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00CD171-CF3A-4BF6-9C5A-4E72EDF2F15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sz="quarter" idx="13" hasCustomPrompt="1"/>
          </p:nvPr>
        </p:nvSpPr>
        <p:spPr>
          <a:xfrm>
            <a:off x="0" y="342900"/>
            <a:ext cx="2734270" cy="338137"/>
          </a:xfrm>
          <a:solidFill>
            <a:srgbClr val="395C72"/>
          </a:solidFill>
        </p:spPr>
        <p:txBody>
          <a:bodyPr anchor="ctr" anchorCtr="1"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56831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6FBC0D-394F-43BB-8F1B-C522B498C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17" y="1294164"/>
            <a:ext cx="2906061" cy="11706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82AE0-CF19-4741-B9DC-BE2F0660E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64791"/>
            <a:ext cx="5181600" cy="37121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9D612-0665-4804-B31B-3B9516C778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681037"/>
            <a:ext cx="5181600" cy="54959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C1C7E7C-C112-4D56-B52A-B88EB76FD98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body" sz="quarter" idx="13" hasCustomPrompt="1"/>
          </p:nvPr>
        </p:nvSpPr>
        <p:spPr>
          <a:xfrm>
            <a:off x="0" y="342900"/>
            <a:ext cx="2734270" cy="338137"/>
          </a:xfrm>
          <a:solidFill>
            <a:srgbClr val="395C72"/>
          </a:solidFill>
        </p:spPr>
        <p:txBody>
          <a:bodyPr anchor="ctr" anchorCtr="1"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69999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11282-5279-47CF-A260-BD92EA0CF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44796"/>
            <a:ext cx="5157787" cy="533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90A0D-F239-4F90-81A4-19874BF0B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244606"/>
            <a:ext cx="5157787" cy="2945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B0F5F6-3C80-4CD8-A8C9-911B7D720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2" y="681037"/>
            <a:ext cx="5183188" cy="51977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F8843F-2A4C-42DB-830C-D3168BC60A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367502"/>
            <a:ext cx="5183188" cy="48221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23F2BF-43A2-40B5-8925-02830A265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17" y="1294164"/>
            <a:ext cx="2906061" cy="1170628"/>
          </a:xfrm>
          <a:prstGeom prst="rect">
            <a:avLst/>
          </a:prstGeom>
        </p:spPr>
      </p:pic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B72AB06F-61EE-4E24-B079-EAA54C9E5C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2900"/>
            <a:ext cx="2734270" cy="338137"/>
          </a:xfrm>
          <a:solidFill>
            <a:srgbClr val="395C72"/>
          </a:solidFill>
        </p:spPr>
        <p:txBody>
          <a:bodyPr anchor="ctr" anchorCtr="1"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6131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CF4E24-0763-4526-8C55-6004131A9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17" y="1294164"/>
            <a:ext cx="2906061" cy="1170628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A0679CF-E98D-498D-863D-4991A2870E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2900"/>
            <a:ext cx="2734270" cy="338137"/>
          </a:xfrm>
          <a:solidFill>
            <a:srgbClr val="395C72"/>
          </a:solidFill>
        </p:spPr>
        <p:txBody>
          <a:bodyPr anchor="ctr" anchorCtr="1"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263761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427DD-9CE2-4248-B803-87D48F002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763" y="681037"/>
            <a:ext cx="7644625" cy="51800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6E0BB3-08A1-4C65-8590-F27B1259E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17" y="1294164"/>
            <a:ext cx="2906061" cy="1170628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05F43D3-6364-4A40-95E5-D7A1750AC0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2900"/>
            <a:ext cx="2734270" cy="338137"/>
          </a:xfrm>
          <a:solidFill>
            <a:srgbClr val="395C72"/>
          </a:solidFill>
        </p:spPr>
        <p:txBody>
          <a:bodyPr anchor="ctr" anchorCtr="1"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99979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A26B56-6673-4021-B984-D0E8518FE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D9C32-55BC-4F4D-9367-560571C5A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64792"/>
            <a:ext cx="3932237" cy="340419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9C5161-E011-49D7-AC7F-4BBC9DEF16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17" y="1294164"/>
            <a:ext cx="2906061" cy="1170628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AC93B50D-43AC-45AB-B181-D15501C022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2900"/>
            <a:ext cx="2734270" cy="338137"/>
          </a:xfrm>
          <a:solidFill>
            <a:srgbClr val="395C72"/>
          </a:solidFill>
        </p:spPr>
        <p:txBody>
          <a:bodyPr anchor="ctr" anchorCtr="1"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16094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77D969-308F-4793-AF3B-85D335E59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464792"/>
            <a:ext cx="10515600" cy="37121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68AC0-AACA-463C-B901-6B612A570F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17" y="1294164"/>
            <a:ext cx="2906061" cy="1170628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8A9572B-DA93-4334-82C0-70F80CA4C7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2900"/>
            <a:ext cx="2734270" cy="338137"/>
          </a:xfrm>
          <a:solidFill>
            <a:srgbClr val="395C72"/>
          </a:solidFill>
        </p:spPr>
        <p:txBody>
          <a:bodyPr anchor="ctr" anchorCtr="1"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93232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1B41C4-BB53-4B23-AAFB-00B546BD2EF9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85D56C-8A7C-4E25-9C59-6A96D1FD3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2407920"/>
            <a:ext cx="7734300" cy="37690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413DC9-4200-4468-B090-02C0611DC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817" y="1294164"/>
            <a:ext cx="2906061" cy="1170628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1EC9C10E-637F-4551-87B3-7DF58A3271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42900"/>
            <a:ext cx="2734270" cy="338137"/>
          </a:xfrm>
          <a:solidFill>
            <a:srgbClr val="395C72"/>
          </a:solidFill>
        </p:spPr>
        <p:txBody>
          <a:bodyPr anchor="ctr" anchorCtr="1">
            <a:normAutofit/>
          </a:bodyPr>
          <a:lstStyle>
            <a:lvl1pPr marL="0" indent="0">
              <a:lnSpc>
                <a:spcPct val="100000"/>
              </a:lnSpc>
              <a:buNone/>
              <a:defRPr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52026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597CD-208B-40B6-BE05-E8140E6D6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731CC-91FA-487B-8A3A-2D5C9DBC1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3CC69-92AD-498F-9D34-5E66CD6BAAE7}"/>
              </a:ext>
            </a:extLst>
          </p:cNvPr>
          <p:cNvSpPr txBox="1"/>
          <p:nvPr userDrawn="1"/>
        </p:nvSpPr>
        <p:spPr>
          <a:xfrm>
            <a:off x="8877669" y="6419654"/>
            <a:ext cx="2752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MICROLINK PC (UK) LTD</a:t>
            </a:r>
          </a:p>
        </p:txBody>
      </p:sp>
    </p:spTree>
    <p:extLst>
      <p:ext uri="{BB962C8B-B14F-4D97-AF65-F5344CB8AC3E}">
        <p14:creationId xmlns:p14="http://schemas.microsoft.com/office/powerpoint/2010/main" val="426974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8597CD-208B-40B6-BE05-E8140E6D6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731CC-91FA-487B-8A3A-2D5C9DBC1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A3CC69-92AD-498F-9D34-5E66CD6BAAE7}"/>
              </a:ext>
            </a:extLst>
          </p:cNvPr>
          <p:cNvSpPr txBox="1"/>
          <p:nvPr userDrawn="1"/>
        </p:nvSpPr>
        <p:spPr>
          <a:xfrm>
            <a:off x="8877669" y="6419654"/>
            <a:ext cx="27520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MICROLINK PC (UK) LTD</a:t>
            </a:r>
          </a:p>
        </p:txBody>
      </p:sp>
    </p:spTree>
    <p:extLst>
      <p:ext uri="{BB962C8B-B14F-4D97-AF65-F5344CB8AC3E}">
        <p14:creationId xmlns:p14="http://schemas.microsoft.com/office/powerpoint/2010/main" val="176572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34.png"/><Relationship Id="rId18" Type="http://schemas.openxmlformats.org/officeDocument/2006/relationships/image" Target="../media/image37.svg"/><Relationship Id="rId3" Type="http://schemas.openxmlformats.org/officeDocument/2006/relationships/image" Target="../media/image42.png"/><Relationship Id="rId21" Type="http://schemas.openxmlformats.org/officeDocument/2006/relationships/image" Target="../media/image54.png"/><Relationship Id="rId7" Type="http://schemas.openxmlformats.org/officeDocument/2006/relationships/image" Target="../media/image4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1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svg"/><Relationship Id="rId11" Type="http://schemas.openxmlformats.org/officeDocument/2006/relationships/image" Target="../media/image30.png"/><Relationship Id="rId5" Type="http://schemas.openxmlformats.org/officeDocument/2006/relationships/image" Target="../media/image44.png"/><Relationship Id="rId15" Type="http://schemas.openxmlformats.org/officeDocument/2006/relationships/image" Target="../media/image50.png"/><Relationship Id="rId10" Type="http://schemas.openxmlformats.org/officeDocument/2006/relationships/image" Target="../media/image49.svg"/><Relationship Id="rId19" Type="http://schemas.openxmlformats.org/officeDocument/2006/relationships/image" Target="../media/image52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35.svg"/><Relationship Id="rId22" Type="http://schemas.openxmlformats.org/officeDocument/2006/relationships/image" Target="../media/image5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5.svg"/><Relationship Id="rId18" Type="http://schemas.openxmlformats.org/officeDocument/2006/relationships/image" Target="../media/image52.png"/><Relationship Id="rId3" Type="http://schemas.openxmlformats.org/officeDocument/2006/relationships/image" Target="../media/image56.jpg"/><Relationship Id="rId21" Type="http://schemas.openxmlformats.org/officeDocument/2006/relationships/image" Target="../media/image55.svg"/><Relationship Id="rId7" Type="http://schemas.openxmlformats.org/officeDocument/2006/relationships/image" Target="../media/image47.svg"/><Relationship Id="rId12" Type="http://schemas.openxmlformats.org/officeDocument/2006/relationships/image" Target="../media/image34.png"/><Relationship Id="rId17" Type="http://schemas.openxmlformats.org/officeDocument/2006/relationships/image" Target="../media/image37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6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31.svg"/><Relationship Id="rId5" Type="http://schemas.openxmlformats.org/officeDocument/2006/relationships/image" Target="../media/image45.svg"/><Relationship Id="rId15" Type="http://schemas.openxmlformats.org/officeDocument/2006/relationships/image" Target="../media/image51.svg"/><Relationship Id="rId10" Type="http://schemas.openxmlformats.org/officeDocument/2006/relationships/image" Target="../media/image30.png"/><Relationship Id="rId19" Type="http://schemas.openxmlformats.org/officeDocument/2006/relationships/image" Target="../media/image53.sv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linkpc.level0help.com/content/view?cguid=5d69a2f9-1057-11e9-80ef-000d3a71ced1&amp;rtid=28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microlinkpc.level0help.com/content/view?statusid=9&amp;cguid=6dcb4956-1056-11e9-80ef-000d3a71ced1&amp;tguid=7a3c7bf4-553a-11e4-8aeb-782bcb0b655b&amp;tiguid=00000000-0000-0000-0000-000000000000&amp;rtid=7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crolinkpc.level0help.com/reporting/dashboar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wpa@microlinkpc.com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icrolinkpc.com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WCAG21/quickref/?versions=2.1&amp;currentsidebar=%23col_customize&amp;levels=aaa#principle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jpg"/><Relationship Id="rId4" Type="http://schemas.openxmlformats.org/officeDocument/2006/relationships/hyperlink" Target="https://www.gov.uk/government/publications/sample-accessibility-statemen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F22EE-C6F9-4594-A844-82834F4F4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2800" b="1" dirty="0"/>
              <a:t>e-Learning</a:t>
            </a:r>
            <a:br>
              <a:rPr lang="en-GB" sz="2800" b="1" dirty="0"/>
            </a:br>
            <a:r>
              <a:rPr lang="en-GB" dirty="0"/>
              <a:t>to learn about Assistive Technology and Accessibility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2C7A5E-E5EE-49B4-8A8F-D66EABEF2F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1800" b="1" dirty="0">
                <a:solidFill>
                  <a:schemeClr val="accent1"/>
                </a:solidFill>
              </a:rPr>
              <a:t>Thursday 24</a:t>
            </a:r>
            <a:r>
              <a:rPr lang="en-GB" sz="1800" b="1" baseline="30000" dirty="0">
                <a:solidFill>
                  <a:schemeClr val="accent1"/>
                </a:solidFill>
              </a:rPr>
              <a:t>th</a:t>
            </a:r>
            <a:r>
              <a:rPr lang="en-GB" sz="1800" b="1" dirty="0">
                <a:solidFill>
                  <a:schemeClr val="accent1"/>
                </a:solidFill>
              </a:rPr>
              <a:t> June</a:t>
            </a:r>
          </a:p>
        </p:txBody>
      </p:sp>
    </p:spTree>
    <p:extLst>
      <p:ext uri="{BB962C8B-B14F-4D97-AF65-F5344CB8AC3E}">
        <p14:creationId xmlns:p14="http://schemas.microsoft.com/office/powerpoint/2010/main" val="1801678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AA855-0C41-47C0-8B62-9C8896AC4D7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ASSITIVE TECHNOLOGY FEATURES</a:t>
            </a:r>
            <a:endParaRPr lang="en-GB" dirty="0">
              <a:solidFill>
                <a:schemeClr val="bg1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0EEEFA-8C5D-4775-9267-09C96DAEE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E36E22"/>
          </a:solidFill>
        </p:spPr>
        <p:txBody>
          <a:bodyPr/>
          <a:lstStyle/>
          <a:p>
            <a:r>
              <a:rPr lang="en-GB" dirty="0"/>
              <a:t>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1763D-25E3-4EEC-A645-B87FC8F11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6572250" cy="3465661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ASSITIVE TECHNOLOGY FEATURES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</a:t>
            </a: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users of</a:t>
            </a:r>
            <a:b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assistive technology.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Non-technical:</a:t>
            </a:r>
            <a:br>
              <a:rPr lang="en-GB" sz="2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Users may be non-technical</a:t>
            </a:r>
            <a:b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requiring support, information</a:t>
            </a:r>
            <a:b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training on demand.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459BE5-14D5-4B28-9EEE-1499BA71C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61577" y="1437682"/>
            <a:ext cx="3409149" cy="2785378"/>
            <a:chOff x="7998026" y="-71190"/>
            <a:chExt cx="3409149" cy="2785378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CA95E3-22DA-4B89-828C-BF96BCE6A32F}"/>
                </a:ext>
              </a:extLst>
            </p:cNvPr>
            <p:cNvSpPr txBox="1"/>
            <p:nvPr/>
          </p:nvSpPr>
          <p:spPr>
            <a:xfrm>
              <a:off x="7998026" y="-71190"/>
              <a:ext cx="3056533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500" dirty="0">
                  <a:solidFill>
                    <a:srgbClr val="395C72"/>
                  </a:solidFill>
                </a:rPr>
                <a:t>A</a:t>
              </a:r>
              <a:r>
                <a:rPr lang="en-GB" sz="15000" dirty="0">
                  <a:solidFill>
                    <a:srgbClr val="395C72"/>
                  </a:solidFill>
                </a:rPr>
                <a:t>A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206141-B964-4994-831E-EF2010E49991}"/>
                </a:ext>
              </a:extLst>
            </p:cNvPr>
            <p:cNvGrpSpPr/>
            <p:nvPr/>
          </p:nvGrpSpPr>
          <p:grpSpPr>
            <a:xfrm>
              <a:off x="10808743" y="671003"/>
              <a:ext cx="598432" cy="1329247"/>
              <a:chOff x="10808742" y="594803"/>
              <a:chExt cx="716509" cy="1591522"/>
            </a:xfrm>
          </p:grpSpPr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51B1646F-0018-408B-91E2-8458915D826E}"/>
                  </a:ext>
                </a:extLst>
              </p:cNvPr>
              <p:cNvSpPr/>
              <p:nvPr/>
            </p:nvSpPr>
            <p:spPr>
              <a:xfrm>
                <a:off x="10808742" y="594803"/>
                <a:ext cx="716509" cy="617681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8B3B1ACE-0F1B-4433-98C5-E38C02C4A5E6}"/>
                  </a:ext>
                </a:extLst>
              </p:cNvPr>
              <p:cNvSpPr/>
              <p:nvPr/>
            </p:nvSpPr>
            <p:spPr>
              <a:xfrm rot="10800000">
                <a:off x="10808742" y="1568644"/>
                <a:ext cx="716509" cy="617681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583FF-A6BB-42D4-8115-23DE25819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9" r="20200"/>
          <a:stretch/>
        </p:blipFill>
        <p:spPr>
          <a:xfrm>
            <a:off x="5565847" y="3806589"/>
            <a:ext cx="6608577" cy="3051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187F0B-011D-4734-91F1-C7815E0F7F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-308045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9/20</a:t>
            </a:r>
          </a:p>
        </p:txBody>
      </p:sp>
    </p:spTree>
    <p:extLst>
      <p:ext uri="{BB962C8B-B14F-4D97-AF65-F5344CB8AC3E}">
        <p14:creationId xmlns:p14="http://schemas.microsoft.com/office/powerpoint/2010/main" val="1718229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9C4F0597-A92B-4A16-B7BB-259532EB7D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17888" y="345547"/>
            <a:ext cx="6449981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6925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95C7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What are the potential barriers?</a:t>
            </a:r>
            <a:endParaRPr kumimoji="0" lang="en-GB" sz="2000" b="1" i="0" u="none" strike="noStrike" kern="1200" cap="none" spc="300" normalizeH="0" baseline="0" noProof="0" dirty="0">
              <a:ln>
                <a:noFill/>
              </a:ln>
              <a:solidFill>
                <a:srgbClr val="395C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Table 38" descr="The potential barriers.">
            <a:extLst>
              <a:ext uri="{FF2B5EF4-FFF2-40B4-BE49-F238E27FC236}">
                <a16:creationId xmlns:a16="http://schemas.microsoft.com/office/drawing/2014/main" id="{F495645D-9CDB-4A9E-83D1-D813E2682A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046072"/>
              </p:ext>
            </p:extLst>
          </p:nvPr>
        </p:nvGraphicFramePr>
        <p:xfrm>
          <a:off x="4508121" y="1140145"/>
          <a:ext cx="6359748" cy="5061933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589937">
                  <a:extLst>
                    <a:ext uri="{9D8B030D-6E8A-4147-A177-3AD203B41FA5}">
                      <a16:colId xmlns:a16="http://schemas.microsoft.com/office/drawing/2014/main" val="365176753"/>
                    </a:ext>
                  </a:extLst>
                </a:gridCol>
                <a:gridCol w="1589937">
                  <a:extLst>
                    <a:ext uri="{9D8B030D-6E8A-4147-A177-3AD203B41FA5}">
                      <a16:colId xmlns:a16="http://schemas.microsoft.com/office/drawing/2014/main" val="639153006"/>
                    </a:ext>
                  </a:extLst>
                </a:gridCol>
                <a:gridCol w="1589937">
                  <a:extLst>
                    <a:ext uri="{9D8B030D-6E8A-4147-A177-3AD203B41FA5}">
                      <a16:colId xmlns:a16="http://schemas.microsoft.com/office/drawing/2014/main" val="815100595"/>
                    </a:ext>
                  </a:extLst>
                </a:gridCol>
                <a:gridCol w="1589937">
                  <a:extLst>
                    <a:ext uri="{9D8B030D-6E8A-4147-A177-3AD203B41FA5}">
                      <a16:colId xmlns:a16="http://schemas.microsoft.com/office/drawing/2014/main" val="1844778039"/>
                    </a:ext>
                  </a:extLst>
                </a:gridCol>
              </a:tblGrid>
              <a:tr h="785029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395C72"/>
                          </a:solidFill>
                        </a:rPr>
                        <a:t>Impairment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395C72"/>
                          </a:solidFill>
                        </a:rPr>
                        <a:t>Barrier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395C72"/>
                          </a:solidFill>
                        </a:rPr>
                        <a:t>Impact</a:t>
                      </a:r>
                      <a:br>
                        <a:rPr lang="en-GB" b="1" dirty="0">
                          <a:solidFill>
                            <a:srgbClr val="395C72"/>
                          </a:solidFill>
                        </a:rPr>
                      </a:br>
                      <a:r>
                        <a:rPr lang="en-GB" b="1" dirty="0">
                          <a:solidFill>
                            <a:srgbClr val="395C72"/>
                          </a:solidFill>
                        </a:rPr>
                        <a:t>(example)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395C72"/>
                          </a:solidFill>
                        </a:rPr>
                        <a:t>Stakeholder Awareness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3043895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cognitive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No customisation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Distraction/</a:t>
                      </a:r>
                      <a:br>
                        <a:rPr lang="en-GB" dirty="0">
                          <a:solidFill>
                            <a:srgbClr val="395C72"/>
                          </a:solidFill>
                        </a:rPr>
                      </a:b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diff. reading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Limited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871975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Without vision and with limited vision</a:t>
                      </a:r>
                      <a:br>
                        <a:rPr lang="en-GB" sz="1400" dirty="0"/>
                      </a:b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No keyboard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Prevents navigation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Some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764954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Without colour perception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No shape/pattern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Non-distinguishable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Some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69220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With limited dexterity.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No physical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Prevents navigation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Limited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912160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Without hearing and with limited hearing.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No captions</a:t>
                      </a:r>
                      <a:br>
                        <a:rPr lang="en-GB" dirty="0">
                          <a:solidFill>
                            <a:srgbClr val="395C72"/>
                          </a:solidFill>
                        </a:rPr>
                      </a:b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audio </a:t>
                      </a:r>
                      <a:r>
                        <a:rPr lang="en-GB" dirty="0" err="1">
                          <a:solidFill>
                            <a:srgbClr val="395C72"/>
                          </a:solidFill>
                        </a:rPr>
                        <a:t>desc</a:t>
                      </a: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Prevents use of video/call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Some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568145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Without speech.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No text input</a:t>
                      </a:r>
                      <a:br>
                        <a:rPr lang="en-GB" dirty="0">
                          <a:solidFill>
                            <a:srgbClr val="395C72"/>
                          </a:solidFill>
                        </a:rPr>
                      </a:b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or speech syn.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Prevents use of video/call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Limited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3655709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BDAF9CF4-9740-4C14-A768-FB9EBD603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53030" y="4793561"/>
            <a:ext cx="295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Combinatorial impairment:</a:t>
            </a:r>
            <a:br>
              <a:rPr lang="en-GB" sz="16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age related due to onset</a:t>
            </a:r>
            <a:endParaRPr lang="en-GB" sz="1400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8B65D2-53CC-49F1-8BE3-CE62B150A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453031" y="5670862"/>
            <a:ext cx="257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Situational impairment:</a:t>
            </a:r>
            <a:br>
              <a:rPr lang="en-GB" sz="16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screen glare in</a:t>
            </a:r>
            <a:br>
              <a:rPr lang="en-GB" sz="16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sunlight</a:t>
            </a:r>
            <a:endParaRPr lang="en-GB" sz="1400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76B4F5-3CC0-4377-955E-16BB4144D5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92823" y="2454496"/>
            <a:ext cx="3834063" cy="1971608"/>
            <a:chOff x="292823" y="2454496"/>
            <a:chExt cx="3834063" cy="197160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A378E61-F5E6-465F-8B89-279298E3D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823" y="2752695"/>
              <a:ext cx="3834063" cy="16734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6379ADA-4943-40BC-B3FB-4A3574F007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1729" y="2454496"/>
              <a:ext cx="952500" cy="9525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071128-5C05-4D9E-84A5-81A6BCD9E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78341" y="1977614"/>
            <a:ext cx="1184500" cy="4168356"/>
            <a:chOff x="4678341" y="1977614"/>
            <a:chExt cx="1184500" cy="4168356"/>
          </a:xfrm>
        </p:grpSpPr>
        <p:pic>
          <p:nvPicPr>
            <p:cNvPr id="7" name="Graphic 6" descr="Head with gears with solid fill representing cognitive impiairments.">
              <a:extLst>
                <a:ext uri="{FF2B5EF4-FFF2-40B4-BE49-F238E27FC236}">
                  <a16:creationId xmlns:a16="http://schemas.microsoft.com/office/drawing/2014/main" id="{12AE40CA-73B8-483A-AD67-129CD4519BA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61160" y="1977614"/>
              <a:ext cx="618862" cy="61886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5691D33-7CD9-43C1-81CB-0550C8967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78341" y="2696137"/>
              <a:ext cx="592250" cy="592249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EA7C557-2680-4DED-A11F-49DBB9E389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270591" y="2696136"/>
              <a:ext cx="592250" cy="592249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50815CF-E7B2-41B0-B1E9-917898C1B9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4961160" y="3433303"/>
              <a:ext cx="576310" cy="576310"/>
              <a:chOff x="4420303" y="2879754"/>
              <a:chExt cx="576310" cy="576310"/>
            </a:xfrm>
          </p:grpSpPr>
          <p:pic>
            <p:nvPicPr>
              <p:cNvPr id="11" name="Graphic 10" descr="Palette outline">
                <a:extLst>
                  <a:ext uri="{FF2B5EF4-FFF2-40B4-BE49-F238E27FC236}">
                    <a16:creationId xmlns:a16="http://schemas.microsoft.com/office/drawing/2014/main" id="{CE545D60-32F0-446F-A8B8-F86F569A1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4420303" y="2879754"/>
                <a:ext cx="576310" cy="576310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C7610B8-6087-404B-9AFF-D763AED71A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1371" y="2926718"/>
                <a:ext cx="445281" cy="438150"/>
              </a:xfrm>
              <a:prstGeom prst="line">
                <a:avLst/>
              </a:prstGeom>
              <a:ln w="38100">
                <a:solidFill>
                  <a:srgbClr val="395C7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5FA867A9-B56B-44F2-A8C2-D2452169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882228" y="4083988"/>
              <a:ext cx="618863" cy="618863"/>
            </a:xfrm>
            <a:prstGeom prst="rect">
              <a:avLst/>
            </a:prstGeom>
          </p:spPr>
        </p:pic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9D49F1A6-BC62-46EC-98B0-2783163DA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26917" y="4776518"/>
              <a:ext cx="618862" cy="618862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A823A1-E186-4CAA-AC2A-4693B9347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4907359" y="5462059"/>
              <a:ext cx="683911" cy="683911"/>
              <a:chOff x="4907359" y="5462059"/>
              <a:chExt cx="683911" cy="683911"/>
            </a:xfrm>
          </p:grpSpPr>
          <p:pic>
            <p:nvPicPr>
              <p:cNvPr id="14" name="Graphic 13" descr="Speech outline">
                <a:extLst>
                  <a:ext uri="{FF2B5EF4-FFF2-40B4-BE49-F238E27FC236}">
                    <a16:creationId xmlns:a16="http://schemas.microsoft.com/office/drawing/2014/main" id="{37D18001-F97B-4FF9-AFF0-975113378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4907359" y="5462059"/>
                <a:ext cx="683911" cy="683911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A284F747-3CFD-44C2-B441-DFB41EB05A7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13276" y="5527060"/>
                <a:ext cx="445281" cy="438150"/>
              </a:xfrm>
              <a:prstGeom prst="line">
                <a:avLst/>
              </a:prstGeom>
              <a:ln w="38100">
                <a:solidFill>
                  <a:srgbClr val="395C7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62445B-322C-449B-B987-121B59592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6423" y="4758602"/>
            <a:ext cx="619258" cy="1359625"/>
            <a:chOff x="676423" y="4758602"/>
            <a:chExt cx="619258" cy="1359625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E3AB9E2-6DF7-4814-9C10-29F8B7C335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495754">
              <a:off x="676423" y="4758602"/>
              <a:ext cx="618863" cy="618863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8832B089-96CD-44C5-86AA-7C644C68B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33610" y="5556156"/>
              <a:ext cx="562071" cy="562071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0444218-E33E-48E2-8F7C-44AFFFB4E7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10/20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39844-9897-4535-BF41-0CF84B3E6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E36E22"/>
          </a:solidFill>
        </p:spPr>
        <p:txBody>
          <a:bodyPr/>
          <a:lstStyle/>
          <a:p>
            <a:r>
              <a:rPr lang="en-GB" dirty="0"/>
              <a:t>WHAT?</a:t>
            </a:r>
          </a:p>
        </p:txBody>
      </p:sp>
    </p:spTree>
    <p:extLst>
      <p:ext uri="{BB962C8B-B14F-4D97-AF65-F5344CB8AC3E}">
        <p14:creationId xmlns:p14="http://schemas.microsoft.com/office/powerpoint/2010/main" val="2964913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5">
            <a:extLst>
              <a:ext uri="{FF2B5EF4-FFF2-40B4-BE49-F238E27FC236}">
                <a16:creationId xmlns:a16="http://schemas.microsoft.com/office/drawing/2014/main" id="{001BDF2B-5381-42BA-A623-E7932BBF2B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17888" y="293683"/>
            <a:ext cx="6449981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066925" algn="l"/>
              </a:tabLst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395C7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How do you overcome the barriers?</a:t>
            </a:r>
            <a:endParaRPr kumimoji="0" lang="en-GB" sz="2000" b="1" i="0" u="none" strike="noStrike" kern="1200" cap="none" spc="300" normalizeH="0" baseline="0" noProof="0" dirty="0">
              <a:ln>
                <a:noFill/>
              </a:ln>
              <a:solidFill>
                <a:srgbClr val="395C7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72A038-7C3A-4169-BD16-D1309CB05E8F}"/>
              </a:ext>
            </a:extLst>
          </p:cNvPr>
          <p:cNvSpPr txBox="1"/>
          <p:nvPr/>
        </p:nvSpPr>
        <p:spPr>
          <a:xfrm>
            <a:off x="1453030" y="4793561"/>
            <a:ext cx="3225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Combinatorial impairment:</a:t>
            </a:r>
            <a:br>
              <a:rPr lang="en-GB" sz="16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all solutions</a:t>
            </a:r>
            <a:br>
              <a:rPr lang="en-GB" sz="16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table.</a:t>
            </a:r>
            <a:endParaRPr lang="en-GB" sz="1400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2631938-B1BD-435D-A745-0F4018122980}"/>
              </a:ext>
            </a:extLst>
          </p:cNvPr>
          <p:cNvSpPr txBox="1"/>
          <p:nvPr/>
        </p:nvSpPr>
        <p:spPr>
          <a:xfrm>
            <a:off x="1453031" y="5670862"/>
            <a:ext cx="2579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Situational impairment:</a:t>
            </a:r>
            <a:br>
              <a:rPr lang="en-GB" sz="16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E.g., turn brightness up on your device.</a:t>
            </a:r>
            <a:endParaRPr lang="en-GB" sz="1400" dirty="0">
              <a:solidFill>
                <a:srgbClr val="395C7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38" descr="How you overcome the barriers.">
            <a:extLst>
              <a:ext uri="{FF2B5EF4-FFF2-40B4-BE49-F238E27FC236}">
                <a16:creationId xmlns:a16="http://schemas.microsoft.com/office/drawing/2014/main" id="{53873598-D954-4621-9CEE-73FEDA2A2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143156"/>
              </p:ext>
            </p:extLst>
          </p:nvPr>
        </p:nvGraphicFramePr>
        <p:xfrm>
          <a:off x="4508121" y="1140145"/>
          <a:ext cx="6122171" cy="500582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1352360">
                  <a:extLst>
                    <a:ext uri="{9D8B030D-6E8A-4147-A177-3AD203B41FA5}">
                      <a16:colId xmlns:a16="http://schemas.microsoft.com/office/drawing/2014/main" val="365176753"/>
                    </a:ext>
                  </a:extLst>
                </a:gridCol>
                <a:gridCol w="1589937">
                  <a:extLst>
                    <a:ext uri="{9D8B030D-6E8A-4147-A177-3AD203B41FA5}">
                      <a16:colId xmlns:a16="http://schemas.microsoft.com/office/drawing/2014/main" val="639153006"/>
                    </a:ext>
                  </a:extLst>
                </a:gridCol>
                <a:gridCol w="1589937">
                  <a:extLst>
                    <a:ext uri="{9D8B030D-6E8A-4147-A177-3AD203B41FA5}">
                      <a16:colId xmlns:a16="http://schemas.microsoft.com/office/drawing/2014/main" val="815100595"/>
                    </a:ext>
                  </a:extLst>
                </a:gridCol>
                <a:gridCol w="1589937">
                  <a:extLst>
                    <a:ext uri="{9D8B030D-6E8A-4147-A177-3AD203B41FA5}">
                      <a16:colId xmlns:a16="http://schemas.microsoft.com/office/drawing/2014/main" val="1844778039"/>
                    </a:ext>
                  </a:extLst>
                </a:gridCol>
              </a:tblGrid>
              <a:tr h="785029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395C72"/>
                          </a:solidFill>
                        </a:rPr>
                        <a:t>Impairment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395C72"/>
                          </a:solidFill>
                        </a:rPr>
                        <a:t>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395C72"/>
                          </a:solidFill>
                        </a:rPr>
                        <a:t>Impact</a:t>
                      </a:r>
                      <a:br>
                        <a:rPr lang="en-GB" b="1" dirty="0">
                          <a:solidFill>
                            <a:srgbClr val="395C72"/>
                          </a:solidFill>
                        </a:rPr>
                      </a:br>
                      <a:r>
                        <a:rPr lang="en-GB" b="1" dirty="0">
                          <a:solidFill>
                            <a:srgbClr val="395C72"/>
                          </a:solidFill>
                        </a:rPr>
                        <a:t>(example)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rgbClr val="395C72"/>
                          </a:solidFill>
                        </a:rPr>
                        <a:t>Stakeholder Awareness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63043895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Cognitive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Customisation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Distraction/</a:t>
                      </a:r>
                      <a:br>
                        <a:rPr lang="en-GB" dirty="0">
                          <a:solidFill>
                            <a:srgbClr val="395C72"/>
                          </a:solidFill>
                        </a:rPr>
                      </a:b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diff. reading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Limited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871975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/>
                          </a:solidFill>
                        </a:rPr>
                        <a:t>Without vision and with limited vision.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Keyboard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Navigation/</a:t>
                      </a:r>
                      <a:br>
                        <a:rPr lang="en-GB" dirty="0">
                          <a:solidFill>
                            <a:srgbClr val="395C72"/>
                          </a:solidFill>
                        </a:rPr>
                      </a:b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High Contrast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Some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5764954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Without colour perception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Shape/pattern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Information</a:t>
                      </a:r>
                      <a:br>
                        <a:rPr lang="en-GB" dirty="0">
                          <a:solidFill>
                            <a:srgbClr val="395C72"/>
                          </a:solidFill>
                        </a:rPr>
                      </a:b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distinguishable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Some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269220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With limited dexterity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Switch 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Navigation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Limited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45912160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bg1">
                              <a:lumMod val="95000"/>
                            </a:schemeClr>
                          </a:solidFill>
                        </a:rPr>
                        <a:t>Without hearing or with limited hearing.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Captions &amp;</a:t>
                      </a:r>
                      <a:br>
                        <a:rPr lang="en-GB" dirty="0">
                          <a:solidFill>
                            <a:srgbClr val="395C72"/>
                          </a:solidFill>
                        </a:rPr>
                      </a:b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audio </a:t>
                      </a:r>
                      <a:r>
                        <a:rPr lang="en-GB" dirty="0" err="1">
                          <a:solidFill>
                            <a:srgbClr val="395C72"/>
                          </a:solidFill>
                        </a:rPr>
                        <a:t>desc</a:t>
                      </a: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.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Use of video/call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Some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7568145"/>
                  </a:ext>
                </a:extLst>
              </a:tr>
              <a:tr h="703466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bg1"/>
                          </a:solidFill>
                        </a:rPr>
                        <a:t>Without speech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Text input</a:t>
                      </a:r>
                      <a:br>
                        <a:rPr lang="en-GB" dirty="0">
                          <a:solidFill>
                            <a:srgbClr val="395C72"/>
                          </a:solidFill>
                        </a:rPr>
                      </a:b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or speech syn.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Use of video/call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395C72"/>
                          </a:solidFill>
                        </a:rPr>
                        <a:t>Limited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3655709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BEBEA598-A769-4E24-A5DE-01134BB449B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11/20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8DCD3EC-C27C-4934-84B9-CF6F4D9B2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766" y="2234779"/>
            <a:ext cx="2410589" cy="2410589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D5731D-534B-4D9A-8529-6A65700B6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HOW?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9E2B77-7D3B-483E-9398-34721A5E0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78341" y="1977614"/>
            <a:ext cx="1184500" cy="4168356"/>
            <a:chOff x="4678341" y="1977614"/>
            <a:chExt cx="1184500" cy="4168356"/>
          </a:xfrm>
        </p:grpSpPr>
        <p:pic>
          <p:nvPicPr>
            <p:cNvPr id="14" name="Graphic 13" descr="Cognitive impairment.">
              <a:extLst>
                <a:ext uri="{FF2B5EF4-FFF2-40B4-BE49-F238E27FC236}">
                  <a16:creationId xmlns:a16="http://schemas.microsoft.com/office/drawing/2014/main" id="{9F1DC7F9-C3FD-43AF-8A61-B31D5FFD5A2E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961160" y="1977614"/>
              <a:ext cx="618862" cy="618862"/>
            </a:xfrm>
            <a:prstGeom prst="rect">
              <a:avLst/>
            </a:prstGeom>
          </p:spPr>
        </p:pic>
        <p:pic>
          <p:nvPicPr>
            <p:cNvPr id="15" name="Graphic 14" descr="Without vision (blind).">
              <a:extLst>
                <a:ext uri="{FF2B5EF4-FFF2-40B4-BE49-F238E27FC236}">
                  <a16:creationId xmlns:a16="http://schemas.microsoft.com/office/drawing/2014/main" id="{E19600C1-8F9B-4876-B033-B4CD84F3650F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678341" y="2696137"/>
              <a:ext cx="592250" cy="592249"/>
            </a:xfrm>
            <a:prstGeom prst="rect">
              <a:avLst/>
            </a:prstGeom>
          </p:spPr>
        </p:pic>
        <p:pic>
          <p:nvPicPr>
            <p:cNvPr id="16" name="Graphic 15" descr="With limited vision (visual impairment).">
              <a:extLst>
                <a:ext uri="{FF2B5EF4-FFF2-40B4-BE49-F238E27FC236}">
                  <a16:creationId xmlns:a16="http://schemas.microsoft.com/office/drawing/2014/main" id="{A8441BB5-583A-49F5-83C6-E2CB646D598A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270591" y="2696136"/>
              <a:ext cx="592250" cy="592249"/>
            </a:xfrm>
            <a:prstGeom prst="rect">
              <a:avLst/>
            </a:prstGeom>
          </p:spPr>
        </p:pic>
        <p:grpSp>
          <p:nvGrpSpPr>
            <p:cNvPr id="3" name="Group 2" descr="Without colour perception.">
              <a:extLst>
                <a:ext uri="{FF2B5EF4-FFF2-40B4-BE49-F238E27FC236}">
                  <a16:creationId xmlns:a16="http://schemas.microsoft.com/office/drawing/2014/main" id="{338FCD92-CB1F-43AF-A835-D760BB36E33C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4961160" y="3369505"/>
              <a:ext cx="576310" cy="576310"/>
              <a:chOff x="4961160" y="3369505"/>
              <a:chExt cx="576310" cy="576310"/>
            </a:xfrm>
          </p:grpSpPr>
          <p:pic>
            <p:nvPicPr>
              <p:cNvPr id="18" name="Graphic 17" descr="Palette outline">
                <a:extLst>
                  <a:ext uri="{FF2B5EF4-FFF2-40B4-BE49-F238E27FC236}">
                    <a16:creationId xmlns:a16="http://schemas.microsoft.com/office/drawing/2014/main" id="{0C389D8A-FC71-42C5-83F8-32FB40DEA526}"/>
                  </a:ext>
                  <a:ext uri="{C183D7F6-B498-43B3-948B-1728B52AA6E4}">
                    <adec:decorative xmlns:adec="http://schemas.microsoft.com/office/drawing/2017/decorative" val="0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961160" y="3369505"/>
                <a:ext cx="576310" cy="576310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02C0A4C-2117-4788-ACC8-2A504BA444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32228" y="3416469"/>
                <a:ext cx="445281" cy="438150"/>
              </a:xfrm>
              <a:prstGeom prst="line">
                <a:avLst/>
              </a:prstGeom>
              <a:solidFill>
                <a:srgbClr val="395C72"/>
              </a:solidFill>
              <a:ln w="38100">
                <a:solidFill>
                  <a:srgbClr val="395C7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Graphic 16" descr="With limited dexterity.">
              <a:extLst>
                <a:ext uri="{FF2B5EF4-FFF2-40B4-BE49-F238E27FC236}">
                  <a16:creationId xmlns:a16="http://schemas.microsoft.com/office/drawing/2014/main" id="{184AA587-3246-406E-A975-B6261541FDD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882228" y="4083988"/>
              <a:ext cx="618863" cy="618863"/>
            </a:xfrm>
            <a:prstGeom prst="rect">
              <a:avLst/>
            </a:prstGeom>
          </p:spPr>
        </p:pic>
        <p:pic>
          <p:nvPicPr>
            <p:cNvPr id="13" name="Graphic 12" descr="Without hearing or with limited hearing.">
              <a:extLst>
                <a:ext uri="{FF2B5EF4-FFF2-40B4-BE49-F238E27FC236}">
                  <a16:creationId xmlns:a16="http://schemas.microsoft.com/office/drawing/2014/main" id="{FAA52308-E33E-453B-BE79-20BA7D1D1C08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26917" y="4776518"/>
              <a:ext cx="618862" cy="618862"/>
            </a:xfrm>
            <a:prstGeom prst="rect">
              <a:avLst/>
            </a:prstGeom>
          </p:spPr>
        </p:pic>
        <p:grpSp>
          <p:nvGrpSpPr>
            <p:cNvPr id="4" name="Group 3" descr="Without speech.">
              <a:extLst>
                <a:ext uri="{FF2B5EF4-FFF2-40B4-BE49-F238E27FC236}">
                  <a16:creationId xmlns:a16="http://schemas.microsoft.com/office/drawing/2014/main" id="{E38D9310-CC34-4F6A-B3A6-E322B4C95DED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4907359" y="5462059"/>
              <a:ext cx="683911" cy="683911"/>
              <a:chOff x="4907359" y="5462059"/>
              <a:chExt cx="683911" cy="683911"/>
            </a:xfrm>
          </p:grpSpPr>
          <p:pic>
            <p:nvPicPr>
              <p:cNvPr id="20" name="Graphic 19">
                <a:extLst>
                  <a:ext uri="{FF2B5EF4-FFF2-40B4-BE49-F238E27FC236}">
                    <a16:creationId xmlns:a16="http://schemas.microsoft.com/office/drawing/2014/main" id="{B7A70437-79DD-4330-B5AA-FE4A94D4B0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4907359" y="5462059"/>
                <a:ext cx="683911" cy="683911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18DE208-A5E4-4CC3-8BFF-1E85EE6278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13276" y="5527060"/>
                <a:ext cx="445281" cy="438150"/>
              </a:xfrm>
              <a:prstGeom prst="line">
                <a:avLst/>
              </a:prstGeom>
              <a:ln w="38100">
                <a:solidFill>
                  <a:srgbClr val="395C7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699CADC-A326-44F7-8A5A-052909052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76423" y="4758602"/>
            <a:ext cx="619258" cy="1359625"/>
            <a:chOff x="676423" y="4758602"/>
            <a:chExt cx="619258" cy="1359625"/>
          </a:xfrm>
        </p:grpSpPr>
        <p:pic>
          <p:nvPicPr>
            <p:cNvPr id="23" name="Graphic 22" descr="Older adult icon.">
              <a:extLst>
                <a:ext uri="{FF2B5EF4-FFF2-40B4-BE49-F238E27FC236}">
                  <a16:creationId xmlns:a16="http://schemas.microsoft.com/office/drawing/2014/main" id="{791CD237-4AD8-4121-81AF-091BAED47BB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495754">
              <a:off x="676423" y="4758602"/>
              <a:ext cx="618863" cy="618863"/>
            </a:xfrm>
            <a:prstGeom prst="rect">
              <a:avLst/>
            </a:prstGeom>
          </p:spPr>
        </p:pic>
        <p:pic>
          <p:nvPicPr>
            <p:cNvPr id="24" name="Graphic 23" descr="Sunglasses icon.">
              <a:extLst>
                <a:ext uri="{FF2B5EF4-FFF2-40B4-BE49-F238E27FC236}">
                  <a16:creationId xmlns:a16="http://schemas.microsoft.com/office/drawing/2014/main" id="{1807096D-108B-43DB-AF46-3EC138E6AA7F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33610" y="5556156"/>
              <a:ext cx="562071" cy="562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3730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6C13E-8843-4EFC-A58A-CBDA66C991C5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ea typeface="+mn-ea"/>
              </a:rPr>
              <a:t>BEST PRACTICE</a:t>
            </a:r>
            <a:endParaRPr lang="en-GB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B3F95-506D-48EB-B5B2-5FA51CC4AF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HOW?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185AE-F4E9-4395-8232-7C4E70C6C98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D09D1-9652-4759-800E-39F9BC280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0" y="1186854"/>
            <a:ext cx="6804639" cy="38276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4D1C1-0A31-470B-9F0B-8F7E47320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6096000" cy="3613298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BEST PRACTICE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Authoring accessible digital content prevents future remediation.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Recommend: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habit forming approaches when authoring documents to minimise accessibility barriers.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Ensure: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stakeholders are aware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of this information.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0ACDA02-DA65-47DE-B0A9-1AA4785BA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465939">
            <a:off x="9501679" y="3508372"/>
            <a:ext cx="613823" cy="61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14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71F50-5F0B-4B81-91D8-B94F1D202E5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000" b="1" kern="1200" dirty="0">
                <a:solidFill>
                  <a:schemeClr val="bg1"/>
                </a:solidFill>
                <a:effectLst/>
                <a:ea typeface="+mn-ea"/>
              </a:rPr>
              <a:t>What digital accessibility solutions does Microlink provide?</a:t>
            </a:r>
            <a:endParaRPr lang="en-GB" dirty="0">
              <a:solidFill>
                <a:schemeClr val="bg1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752487-0395-467E-9CB5-DE2507743F43}"/>
              </a:ext>
            </a:extLst>
          </p:cNvPr>
          <p:cNvSpPr/>
          <p:nvPr/>
        </p:nvSpPr>
        <p:spPr>
          <a:xfrm>
            <a:off x="764498" y="2806943"/>
            <a:ext cx="2457707" cy="400109"/>
          </a:xfrm>
          <a:prstGeom prst="rect">
            <a:avLst/>
          </a:prstGeom>
          <a:solidFill>
            <a:srgbClr val="395C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Accessibility e-Learning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2522A7-4043-4201-B16F-84B571E5FC00}"/>
              </a:ext>
            </a:extLst>
          </p:cNvPr>
          <p:cNvSpPr txBox="1"/>
          <p:nvPr/>
        </p:nvSpPr>
        <p:spPr>
          <a:xfrm>
            <a:off x="764498" y="3429000"/>
            <a:ext cx="2457707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Authoring accessible digital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awareness and use of AT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81C1D-18B0-42AA-B21D-96C2F0DAFE82}"/>
              </a:ext>
            </a:extLst>
          </p:cNvPr>
          <p:cNvSpPr/>
          <p:nvPr/>
        </p:nvSpPr>
        <p:spPr>
          <a:xfrm>
            <a:off x="3518751" y="2806945"/>
            <a:ext cx="2457707" cy="400109"/>
          </a:xfrm>
          <a:prstGeom prst="rect">
            <a:avLst/>
          </a:prstGeom>
          <a:solidFill>
            <a:srgbClr val="395C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Web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F592C-6C5D-4F38-A818-B12FC2994072}"/>
              </a:ext>
            </a:extLst>
          </p:cNvPr>
          <p:cNvSpPr txBox="1"/>
          <p:nvPr/>
        </p:nvSpPr>
        <p:spPr>
          <a:xfrm>
            <a:off x="3518751" y="3437337"/>
            <a:ext cx="245770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Auditing websites</a:t>
            </a:r>
            <a:b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WCAG 2.1 AA using manual testing &amp; automatic tools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 statements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captioning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D2A959-304A-4C5D-BE00-5717352FE317}"/>
              </a:ext>
            </a:extLst>
          </p:cNvPr>
          <p:cNvSpPr/>
          <p:nvPr/>
        </p:nvSpPr>
        <p:spPr>
          <a:xfrm>
            <a:off x="6273004" y="2806945"/>
            <a:ext cx="2457707" cy="400109"/>
          </a:xfrm>
          <a:prstGeom prst="rect">
            <a:avLst/>
          </a:prstGeom>
          <a:solidFill>
            <a:srgbClr val="395C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Mobile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4309C-53D5-4F42-8AB3-1F4613DDF810}"/>
              </a:ext>
            </a:extLst>
          </p:cNvPr>
          <p:cNvSpPr txBox="1"/>
          <p:nvPr/>
        </p:nvSpPr>
        <p:spPr>
          <a:xfrm>
            <a:off x="6273004" y="3437337"/>
            <a:ext cx="24577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responsive mobile websites</a:t>
            </a:r>
            <a:b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applications to</a:t>
            </a:r>
            <a:b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WCAG 2.1 AA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80089B-6038-4E5E-BB18-E54BE36211EF}"/>
              </a:ext>
            </a:extLst>
          </p:cNvPr>
          <p:cNvSpPr/>
          <p:nvPr/>
        </p:nvSpPr>
        <p:spPr>
          <a:xfrm>
            <a:off x="9027257" y="2806944"/>
            <a:ext cx="2457707" cy="400109"/>
          </a:xfrm>
          <a:prstGeom prst="rect">
            <a:avLst/>
          </a:prstGeom>
          <a:solidFill>
            <a:srgbClr val="395C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/>
              <a:t>Format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9FBC5-A378-49C4-B614-7D45A47FA3E4}"/>
              </a:ext>
            </a:extLst>
          </p:cNvPr>
          <p:cNvSpPr txBox="1"/>
          <p:nvPr/>
        </p:nvSpPr>
        <p:spPr>
          <a:xfrm>
            <a:off x="9027257" y="3437337"/>
            <a:ext cx="260511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volume PDF</a:t>
            </a:r>
            <a:b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remediation to</a:t>
            </a:r>
            <a:b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 1.7 &amp; PDF/UA also enabling disabled people to earn through a</a:t>
            </a:r>
            <a:b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Kick Start Scheme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Conversion to EPUB3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9DED35-0435-43CB-9C91-53392C019C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13/20</a:t>
            </a: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88546DF1-2E38-4B4F-AD61-9076B2316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518751" y="1838107"/>
            <a:ext cx="7469313" cy="400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tabLst>
                <a:tab pos="2066925" algn="l"/>
              </a:tabLst>
              <a:defRPr/>
            </a:pPr>
            <a:r>
              <a:rPr lang="en-GB" sz="20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digital accessibility solutions does Microlink provide?</a:t>
            </a:r>
            <a:endParaRPr lang="en-GB" sz="2000" b="1" spc="300" dirty="0">
              <a:solidFill>
                <a:srgbClr val="395C72"/>
              </a:solidFill>
              <a:ea typeface="+mn-ea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9477A-C7F9-4F35-8DF5-7D5B95B6F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HOW?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A2F662-E2F0-439F-9DDC-346AD1624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329" y="342900"/>
            <a:ext cx="2312550" cy="816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6F137E-F553-4C0A-A78B-CB8B9C233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029" y="124846"/>
            <a:ext cx="828840" cy="10282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8D213D-FB47-49E7-B48D-9418FF1FE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1486" y="124846"/>
            <a:ext cx="1862783" cy="153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9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8514B-63A9-45A4-BA04-4947BA71313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2900"/>
            <a:ext cx="2733675" cy="338138"/>
          </a:xfrm>
          <a:prstGeom prst="rect">
            <a:avLst/>
          </a:prstGeom>
          <a:solidFill>
            <a:srgbClr val="297EBA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ACCESSIBILITY E-LEARNING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051F6A-B6DC-4785-A7FF-C747BAB4F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222"/>
          <a:stretch/>
        </p:blipFill>
        <p:spPr>
          <a:xfrm>
            <a:off x="3689589" y="357186"/>
            <a:ext cx="6781800" cy="60141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B52000-83FC-45F1-A56A-B210EE6BB4E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14/20</a:t>
            </a:r>
          </a:p>
        </p:txBody>
      </p:sp>
    </p:spTree>
    <p:extLst>
      <p:ext uri="{BB962C8B-B14F-4D97-AF65-F5344CB8AC3E}">
        <p14:creationId xmlns:p14="http://schemas.microsoft.com/office/powerpoint/2010/main" val="4175586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BB7F4D-5473-481F-898E-77C462B544C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ea typeface="+mn-ea"/>
              </a:rPr>
              <a:t>Digital accessibility learning platform</a:t>
            </a:r>
            <a:endParaRPr lang="en-GB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E83416-0A9F-4F2C-ADAD-BCE7592B1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7181850" cy="3465661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Digital accessibility learning platform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Uses learning campaigns: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teaching stakeholders how to author accessible digital content using mainstream software.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Teaches stakeholders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about Assistive Technology and how to use software, such as Claro Read or Dragon Naturally Speaking.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8514B-63A9-45A4-BA04-4947BA713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297EBA"/>
          </a:solidFill>
        </p:spPr>
        <p:txBody>
          <a:bodyPr>
            <a:normAutofit fontScale="85000" lnSpcReduction="10000"/>
          </a:bodyPr>
          <a:lstStyle/>
          <a:p>
            <a:r>
              <a:rPr lang="en-GB" dirty="0"/>
              <a:t>ACCESSIBILITY E-LEARNING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8E8A50-85F4-4815-ACDA-79754CB7A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53"/>
          <a:stretch/>
        </p:blipFill>
        <p:spPr>
          <a:xfrm>
            <a:off x="8020050" y="0"/>
            <a:ext cx="3720860" cy="6404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02B17-F450-4791-B43C-D939AAD88E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15/20</a:t>
            </a:r>
          </a:p>
        </p:txBody>
      </p:sp>
    </p:spTree>
    <p:extLst>
      <p:ext uri="{BB962C8B-B14F-4D97-AF65-F5344CB8AC3E}">
        <p14:creationId xmlns:p14="http://schemas.microsoft.com/office/powerpoint/2010/main" val="4068892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F556234-A2E0-4D62-B86E-B3FD653C2166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ea typeface="+mn-ea"/>
              </a:rPr>
              <a:t>Digital accessibility learning platform</a:t>
            </a:r>
            <a:r>
              <a:rPr lang="en-GB" sz="2800" b="0" kern="1200" baseline="0" dirty="0">
                <a:solidFill>
                  <a:schemeClr val="bg1"/>
                </a:solidFill>
                <a:effectLst/>
              </a:rPr>
              <a:t> continued</a:t>
            </a:r>
            <a:endParaRPr lang="en-GB" sz="28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E83416-0A9F-4F2C-ADAD-BCE7592B1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7181850" cy="3465661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Digital accessibility learning platform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Neurodiversity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for example, is a dedicated learning campaign.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50,000+ video tutorials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for using</a:t>
            </a:r>
            <a:b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mainstream software.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Integrates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: with existing Learning Management System (LMS).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8514B-63A9-45A4-BA04-4947BA7131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297EBA"/>
          </a:solidFill>
        </p:spPr>
        <p:txBody>
          <a:bodyPr>
            <a:normAutofit fontScale="85000" lnSpcReduction="10000"/>
          </a:bodyPr>
          <a:lstStyle/>
          <a:p>
            <a:r>
              <a:rPr lang="en-GB" dirty="0"/>
              <a:t>ACCESSIBILITY E-LEARNING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A20528-3B6B-4216-93A1-A6BBBFBA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877" y="0"/>
            <a:ext cx="423949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A3A76-F6E8-4344-A8E9-37DE98993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416" y="1075213"/>
            <a:ext cx="1241913" cy="1241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EEEEAA-AED7-4FF0-9E4D-15E742154C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16/20</a:t>
            </a:r>
          </a:p>
        </p:txBody>
      </p:sp>
    </p:spTree>
    <p:extLst>
      <p:ext uri="{BB962C8B-B14F-4D97-AF65-F5344CB8AC3E}">
        <p14:creationId xmlns:p14="http://schemas.microsoft.com/office/powerpoint/2010/main" val="372488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C0B2B3-3C45-47F6-A316-0544610217A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ea typeface="+mn-ea"/>
              </a:rPr>
              <a:t>Examples of platform features:</a:t>
            </a:r>
            <a:endParaRPr lang="en-GB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48C7D4-9046-467F-9DF9-180AA0757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5787452" cy="3465661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Examples of platform features: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Learning campaigns: cover vision, hearing, mobility and neurodiversity (cognitive impairments, such as dyslexia).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example, using the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immersive reader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for neurodiversity.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EABCF-D5E2-4FBD-B9CE-0004D2388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297EBA"/>
          </a:solidFill>
        </p:spPr>
        <p:txBody>
          <a:bodyPr>
            <a:normAutofit fontScale="85000" lnSpcReduction="10000"/>
          </a:bodyPr>
          <a:lstStyle/>
          <a:p>
            <a:r>
              <a:rPr lang="en-GB" dirty="0"/>
              <a:t>ACCESSIBILITY E-LEARNING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96D04B7-0555-4A12-AB0B-3D98F45EAA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8555" y="5368841"/>
            <a:ext cx="619645" cy="6196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524BB7-E316-45FA-94E4-484F02FB7D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17/20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D4E3C5-FB1D-475B-81DA-ADAF487A9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/>
          <a:stretch/>
        </p:blipFill>
        <p:spPr>
          <a:xfrm>
            <a:off x="6813977" y="301127"/>
            <a:ext cx="4914795" cy="599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19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C28A56-CD31-48E9-9EED-37F70DECC91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Examples of platform features</a:t>
            </a:r>
            <a:r>
              <a:rPr lang="en-GB" sz="2800" b="1" kern="1200" baseline="0" dirty="0">
                <a:solidFill>
                  <a:schemeClr val="bg1"/>
                </a:solidFill>
                <a:effectLst/>
                <a:ea typeface="+mn-ea"/>
              </a:rPr>
              <a:t> continued</a:t>
            </a:r>
            <a:endParaRPr lang="en-GB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7708FA-8D9B-4592-AB93-07BA33EF6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6373483" cy="3465661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Examples of platform features: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Select: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what you already know about Digital Accessibility for lessons.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For example, if you already know how to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set captioning options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92150B-D814-4C82-B8AE-8A6DA8C228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297EBA"/>
          </a:solidFill>
        </p:spPr>
        <p:txBody>
          <a:bodyPr>
            <a:normAutofit fontScale="85000" lnSpcReduction="10000"/>
          </a:bodyPr>
          <a:lstStyle/>
          <a:p>
            <a:r>
              <a:rPr lang="en-GB" dirty="0"/>
              <a:t>ACCESSIBILITY E-LEARNING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90F7C-3994-4E82-9E3F-FCBD6F23EB8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18/20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66EC5-E7AB-4F4E-9FF0-8AF88220F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3"/>
          <a:stretch/>
        </p:blipFill>
        <p:spPr>
          <a:xfrm>
            <a:off x="7650333" y="614148"/>
            <a:ext cx="4011201" cy="580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03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2B9A71-508F-4351-9FB9-EA0656FCBBD7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15B274E-F11A-4DBF-9DF3-2056DF462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Digital accessibility and assistive technology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What are the potential barriers?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How do you overcome these barriers?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Accessibility e-learning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Conclusion and Q&amp;A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7CDDA-FB94-48CC-81ED-9ABAD99B77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C517BB-1E17-4EB9-9606-2568810BCD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1/20</a:t>
            </a:r>
          </a:p>
        </p:txBody>
      </p:sp>
    </p:spTree>
    <p:extLst>
      <p:ext uri="{BB962C8B-B14F-4D97-AF65-F5344CB8AC3E}">
        <p14:creationId xmlns:p14="http://schemas.microsoft.com/office/powerpoint/2010/main" val="4099080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245F82-229D-4C13-BB27-88B5DDFD326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Examples of platform features</a:t>
            </a:r>
            <a:r>
              <a:rPr lang="en-GB" sz="2800" b="1" kern="1200" baseline="0" dirty="0">
                <a:solidFill>
                  <a:schemeClr val="bg1"/>
                </a:solidFill>
                <a:effectLst/>
                <a:ea typeface="+mn-ea"/>
              </a:rPr>
              <a:t> continued </a:t>
            </a:r>
            <a:endParaRPr lang="en-GB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E97CD-D8AC-40F8-8947-40ED24BAD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297EBA"/>
          </a:solidFill>
        </p:spPr>
        <p:txBody>
          <a:bodyPr>
            <a:normAutofit fontScale="85000" lnSpcReduction="10000"/>
          </a:bodyPr>
          <a:lstStyle/>
          <a:p>
            <a:r>
              <a:rPr lang="en-GB" dirty="0"/>
              <a:t>ACCESSIBILITY E-LEARNING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8EB302-83BA-4226-ADB6-4282518F95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19/20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70D3E7-47C6-4286-974D-816FAA0B1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58" y="342900"/>
            <a:ext cx="3354586" cy="583406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5435CD9-D481-4AFD-8A2C-D5DD6DE5D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6153150" cy="3465661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Examples of platform features:</a:t>
            </a: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Measure adoption: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of your accessibility training &amp; assessment across your organisation.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Viewing a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report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on the dashboard.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66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A36DFC-C3E7-4E0B-8F99-8EBDCDA129F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Take ‘home’ message.</a:t>
            </a:r>
            <a:endParaRPr lang="en-GB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2BFEC-9F8C-46D3-8FA0-64BC8E9A7C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8D725E-1851-47D5-B056-ED0111CF26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20/20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413639-C7F6-4557-9030-1C2ECEF6C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47"/>
          <a:stretch/>
        </p:blipFill>
        <p:spPr>
          <a:xfrm>
            <a:off x="6813212" y="0"/>
            <a:ext cx="5378788" cy="6858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7747BE-CEF2-4880-A3A5-F4026DAEA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711302"/>
            <a:ext cx="5804140" cy="34656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Take ‘home’ message.</a:t>
            </a:r>
          </a:p>
          <a:p>
            <a:r>
              <a:rPr lang="en-GB" b="1" dirty="0"/>
              <a:t>Making a difference:</a:t>
            </a:r>
            <a:r>
              <a:rPr lang="en-GB" dirty="0"/>
              <a:t> author accessible digital content and increasing awareness of AT.</a:t>
            </a:r>
          </a:p>
          <a:p>
            <a:r>
              <a:rPr lang="en-GB" b="1" dirty="0"/>
              <a:t>Accessibility e-learning: </a:t>
            </a:r>
            <a:r>
              <a:rPr lang="en-GB" dirty="0"/>
              <a:t>helping you and your organisation.</a:t>
            </a:r>
          </a:p>
          <a:p>
            <a:r>
              <a:rPr lang="en-GB" b="1" dirty="0"/>
              <a:t>Everyone benefits:</a:t>
            </a:r>
            <a:r>
              <a:rPr lang="en-GB" dirty="0"/>
              <a:t> particularly during and after COVID-19.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85644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A1239D-3AE5-4DAE-A938-04D3D3EA0D2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Questions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8F8D8-90AB-4229-8F72-6C9841BC8B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rgbClr val="C00000"/>
          </a:solidFill>
        </p:spPr>
        <p:txBody>
          <a:bodyPr/>
          <a:lstStyle/>
          <a:p>
            <a:r>
              <a:rPr lang="en-GB" dirty="0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FD611-2F28-4F37-BCAE-C5B1CA57F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4" r="25637" b="9580"/>
          <a:stretch/>
        </p:blipFill>
        <p:spPr>
          <a:xfrm>
            <a:off x="3538268" y="1338443"/>
            <a:ext cx="4173748" cy="483852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DC0861-0883-40DC-B010-ECC92F0F1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4552950" cy="3465661"/>
          </a:xfrm>
        </p:spPr>
        <p:txBody>
          <a:bodyPr/>
          <a:lstStyle/>
          <a:p>
            <a:r>
              <a:rPr lang="en-GB" dirty="0"/>
              <a:t>Do you have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12817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B8457E-29E6-4B64-95F6-E3D2756FA19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42900"/>
            <a:ext cx="2733675" cy="338138"/>
          </a:xfrm>
          <a:prstGeom prst="rect">
            <a:avLst/>
          </a:prstGeom>
          <a:solidFill>
            <a:srgbClr val="C00000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27B561D-F10E-4758-AB7F-990E2B3CC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b="1" dirty="0"/>
              <a:t>Presented by</a:t>
            </a:r>
          </a:p>
          <a:p>
            <a:pPr marL="0" indent="0">
              <a:buNone/>
            </a:pPr>
            <a:r>
              <a:rPr lang="en-GB" dirty="0"/>
              <a:t>Dr Neil Rogers, Head of Digital Accessibility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Microlink PC (UK) Ltd</a:t>
            </a:r>
          </a:p>
          <a:p>
            <a:pPr marL="0" indent="0">
              <a:buNone/>
            </a:pPr>
            <a:r>
              <a:rPr lang="en-GB" dirty="0"/>
              <a:t>Microlink house, Brickfield Lane, Chandler’s Ford, Hampshire</a:t>
            </a:r>
          </a:p>
          <a:p>
            <a:pPr marL="0" indent="0">
              <a:buNone/>
            </a:pPr>
            <a:r>
              <a:rPr lang="en-GB" dirty="0"/>
              <a:t>SO53 4DP</a:t>
            </a:r>
          </a:p>
          <a:p>
            <a:pPr marL="0" indent="0">
              <a:buNone/>
            </a:pPr>
            <a:r>
              <a:rPr lang="de-DE" dirty="0"/>
              <a:t>T: +44 (0)23 80240300</a:t>
            </a:r>
          </a:p>
          <a:p>
            <a:pPr marL="0" indent="0">
              <a:buNone/>
            </a:pPr>
            <a:r>
              <a:rPr lang="de-DE" dirty="0"/>
              <a:t>E: </a:t>
            </a:r>
            <a:r>
              <a:rPr lang="de-DE" dirty="0">
                <a:hlinkClick r:id="rId3"/>
              </a:rPr>
              <a:t>wpa@microlinkpc.com</a:t>
            </a:r>
            <a:endParaRPr lang="de-DE" dirty="0"/>
          </a:p>
          <a:p>
            <a:pPr marL="0" indent="0">
              <a:buNone/>
            </a:pPr>
            <a:r>
              <a:rPr lang="en-GB" dirty="0">
                <a:hlinkClick r:id="rId4"/>
              </a:rPr>
              <a:t>www.microlinkpc.com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700" dirty="0"/>
              <a:t>Company registered in England No. 03325643</a:t>
            </a:r>
          </a:p>
        </p:txBody>
      </p:sp>
    </p:spTree>
    <p:extLst>
      <p:ext uri="{BB962C8B-B14F-4D97-AF65-F5344CB8AC3E}">
        <p14:creationId xmlns:p14="http://schemas.microsoft.com/office/powerpoint/2010/main" val="315152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132628B-2CE8-49D3-8E60-410159C8BC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ea typeface="+mn-ea"/>
              </a:rPr>
              <a:t>What is digital accessibility?</a:t>
            </a:r>
            <a:endParaRPr lang="en-GB" dirty="0">
              <a:solidFill>
                <a:schemeClr val="bg1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E083CE-4B50-4FD9-83F0-730F15B171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6563263" cy="3803798"/>
          </a:xfrm>
        </p:spPr>
        <p:txBody>
          <a:bodyPr>
            <a:normAutofit lnSpcReduction="10000"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is digital accessibility?</a:t>
            </a:r>
          </a:p>
          <a:p>
            <a:pPr>
              <a:spcAft>
                <a:spcPts val="1000"/>
              </a:spcAft>
            </a:pPr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Process: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ensuring digital technologies, services, and resources, such as websites, mobile apps, </a:t>
            </a:r>
            <a:r>
              <a:rPr lang="en-GB" sz="2600" dirty="0" err="1">
                <a:latin typeface="Arial" panose="020B0604020202020204" pitchFamily="34" charset="0"/>
                <a:cs typeface="Arial" panose="020B0604020202020204" pitchFamily="34" charset="0"/>
              </a:rPr>
              <a:t>ebooks</a:t>
            </a: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 and documents are:</a:t>
            </a:r>
          </a:p>
          <a:p>
            <a:pPr lvl="1"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Designed: accessibility requirements</a:t>
            </a:r>
            <a:b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disabled people.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and customisable: meeting</a:t>
            </a:r>
            <a:b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needs.</a:t>
            </a:r>
          </a:p>
          <a:p>
            <a:pPr marL="457200" lvl="1" indent="0" algn="r">
              <a:buNone/>
            </a:pPr>
            <a:r>
              <a:rPr lang="en-GB" sz="19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Lexdis</a:t>
            </a:r>
            <a:r>
              <a:rPr lang="en-GB" sz="19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03738A-9560-4129-BC10-E7BD2563430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-308045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2/20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4CEE6-F018-4919-A6B5-FB409E127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DIGITAL ACCESSIBILITY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331DD5-D2F8-4E0A-AE48-8A4250A05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210269" y="2041886"/>
            <a:ext cx="4383685" cy="3570494"/>
            <a:chOff x="7210269" y="2041886"/>
            <a:chExt cx="4383685" cy="3570494"/>
          </a:xfrm>
        </p:grpSpPr>
        <p:pic>
          <p:nvPicPr>
            <p:cNvPr id="5" name="Picture 4" descr="Computer screen displaying a web page.">
              <a:extLst>
                <a:ext uri="{FF2B5EF4-FFF2-40B4-BE49-F238E27FC236}">
                  <a16:creationId xmlns:a16="http://schemas.microsoft.com/office/drawing/2014/main" id="{09AFC3E0-F1A6-4F1D-8AC6-36A9B0723F92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44203" y="2187673"/>
              <a:ext cx="2110614" cy="184241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Graphic 5" descr="Wheelchair icon solid fill.">
              <a:extLst>
                <a:ext uri="{FF2B5EF4-FFF2-40B4-BE49-F238E27FC236}">
                  <a16:creationId xmlns:a16="http://schemas.microsoft.com/office/drawing/2014/main" id="{3A85E02A-0F40-4E17-B98F-13D5DC4226CE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10269" y="2041886"/>
              <a:ext cx="914400" cy="914400"/>
            </a:xfrm>
            <a:prstGeom prst="rect">
              <a:avLst/>
            </a:prstGeom>
          </p:spPr>
        </p:pic>
        <p:pic>
          <p:nvPicPr>
            <p:cNvPr id="7" name="Picture 6" descr="Two smartphones displaying apps.">
              <a:extLst>
                <a:ext uri="{FF2B5EF4-FFF2-40B4-BE49-F238E27FC236}">
                  <a16:creationId xmlns:a16="http://schemas.microsoft.com/office/drawing/2014/main" id="{AC0007FA-8F0A-49A9-9071-8F38C614F0EF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557450" y="3488253"/>
              <a:ext cx="1862783" cy="1530005"/>
            </a:xfrm>
            <a:prstGeom prst="rect">
              <a:avLst/>
            </a:prstGeom>
          </p:spPr>
        </p:pic>
        <p:pic>
          <p:nvPicPr>
            <p:cNvPr id="8" name="Picture 7" descr="Tablet displaying an ebook.">
              <a:extLst>
                <a:ext uri="{FF2B5EF4-FFF2-40B4-BE49-F238E27FC236}">
                  <a16:creationId xmlns:a16="http://schemas.microsoft.com/office/drawing/2014/main" id="{10968C06-35F2-4099-84D2-EA2A5EAD0767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44203" y="4106879"/>
              <a:ext cx="1550161" cy="115535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Graphic 8" descr="Tick solid fill.">
              <a:extLst>
                <a:ext uri="{FF2B5EF4-FFF2-40B4-BE49-F238E27FC236}">
                  <a16:creationId xmlns:a16="http://schemas.microsoft.com/office/drawing/2014/main" id="{493E01BD-8B33-438F-A542-5FAF73E80F5D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786065" y="4804491"/>
              <a:ext cx="807889" cy="807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3627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53B8285-1BEB-4EAD-A3FC-3C055777C63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is digital accessibility</a:t>
            </a:r>
            <a:r>
              <a:rPr lang="en-GB" sz="2800" b="1" kern="1200" baseline="0" dirty="0">
                <a:solidFill>
                  <a:schemeClr val="bg1"/>
                </a:solidFill>
                <a:effectLst/>
                <a:ea typeface="+mn-ea"/>
              </a:rPr>
              <a:t> continued</a:t>
            </a:r>
            <a:endParaRPr lang="en-GB" dirty="0">
              <a:solidFill>
                <a:schemeClr val="bg1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E083CE-4B50-4FD9-83F0-730F15B17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6563264" cy="3465661"/>
          </a:xfrm>
        </p:spPr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is digital accessibility?</a:t>
            </a:r>
          </a:p>
          <a:p>
            <a:pPr lvl="1">
              <a:spcAft>
                <a:spcPts val="500"/>
              </a:spcAft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Created: compatible with assistive technology (AT), such as screen readers.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Compliant: recognised accessibility guidance and regulations.</a:t>
            </a:r>
          </a:p>
          <a:p>
            <a:pPr marL="457200" lvl="1" indent="0" algn="r">
              <a:buNone/>
            </a:pPr>
            <a:r>
              <a:rPr lang="en-GB" sz="1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Lexdis</a:t>
            </a:r>
            <a:r>
              <a:rPr lang="en-GB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4CEE6-F018-4919-A6B5-FB409E127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DIGITAL ACCESSIBILITY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156C0E-155D-48CC-B222-1F4EDD3F0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853" y="4190281"/>
            <a:ext cx="3180879" cy="1123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1991AB-3B86-477A-BDD5-4186CBB79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939" y="1051528"/>
            <a:ext cx="2018421" cy="2018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3069F04-6C06-4CC2-A990-9B2B91ECF7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52997" y="1603538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DDF1BB-A3D6-4751-A62F-7C58B93C263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3/20</a:t>
            </a:r>
          </a:p>
        </p:txBody>
      </p:sp>
    </p:spTree>
    <p:extLst>
      <p:ext uri="{BB962C8B-B14F-4D97-AF65-F5344CB8AC3E}">
        <p14:creationId xmlns:p14="http://schemas.microsoft.com/office/powerpoint/2010/main" val="3195353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138BA5-73F8-4863-AD55-24E417B2518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28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 Sector Bodies Accessibility Regulations </a:t>
            </a:r>
            <a:r>
              <a:rPr lang="en-GB" sz="2800" kern="1200" dirty="0">
                <a:solidFill>
                  <a:schemeClr val="bg1"/>
                </a:solidFill>
                <a:effectLst/>
                <a:ea typeface="+mn-ea"/>
              </a:rPr>
              <a:t>(PSBAR)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598AEF-0982-4679-893E-04ABAF203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sz="28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Sector Bodies Accessibility Regulations </a:t>
            </a:r>
            <a:r>
              <a:rPr lang="en-GB" sz="28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(PSBAR)</a:t>
            </a:r>
            <a:endParaRPr lang="en-GB" sz="2800" spc="300" dirty="0">
              <a:solidFill>
                <a:srgbClr val="395C72"/>
              </a:solidFill>
              <a:ea typeface="+mn-ea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en-GB" sz="26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sector organisations:</a:t>
            </a:r>
            <a:r>
              <a:rPr lang="en-GB" sz="26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legal duty to ensure their websites and mobile applications meet accessibility regulations.</a:t>
            </a:r>
            <a:endParaRPr lang="en-GB" sz="2600" dirty="0"/>
          </a:p>
          <a:p>
            <a:r>
              <a:rPr lang="en-GB" sz="2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public sector websites: </a:t>
            </a: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accessible and compliant to</a:t>
            </a:r>
            <a:b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WCAG 2.1 Level AA</a:t>
            </a: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GB" sz="2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 and update</a:t>
            </a: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Accessibility</a:t>
            </a:r>
            <a:r>
              <a:rPr lang="en-GB" sz="2400" dirty="0">
                <a:solidFill>
                  <a:srgbClr val="1F80B9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</a:t>
            </a: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Statement</a:t>
            </a: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their website.</a:t>
            </a:r>
          </a:p>
          <a:p>
            <a:pPr marL="0" indent="0" algn="r">
              <a:buNone/>
            </a:pPr>
            <a:r>
              <a:rPr lang="en-GB" sz="18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(CDDO, 2021)</a:t>
            </a:r>
            <a:endParaRPr lang="en-GB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E18FF-7935-4426-BD6C-52294C4D63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DIGITAL ACCESSIBILITY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2F960-036F-49FD-8712-B226684B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8520" y="681037"/>
            <a:ext cx="1995280" cy="1170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A08A05-C921-4DB0-A3C9-745D24FC6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0898" y="681037"/>
            <a:ext cx="3180879" cy="1123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6933D7-FBED-4DBC-B935-8476FFC1CD3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4/20</a:t>
            </a:r>
          </a:p>
        </p:txBody>
      </p:sp>
    </p:spTree>
    <p:extLst>
      <p:ext uri="{BB962C8B-B14F-4D97-AF65-F5344CB8AC3E}">
        <p14:creationId xmlns:p14="http://schemas.microsoft.com/office/powerpoint/2010/main" val="465387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20354BE-5070-4ADD-8ACE-DAA207E492D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2800" b="1" kern="1200" dirty="0">
                <a:solidFill>
                  <a:schemeClr val="bg1"/>
                </a:solidFill>
                <a:effectLst/>
                <a:ea typeface="+mn-ea"/>
              </a:rPr>
              <a:t>PSBAR continued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598AEF-0982-4679-893E-04ABAF20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10515600" cy="37083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PSBAR </a:t>
            </a:r>
            <a:endParaRPr lang="en-GB" dirty="0"/>
          </a:p>
          <a:p>
            <a:r>
              <a:rPr lang="en-GB" sz="2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Pre-recorded audio and video</a:t>
            </a: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published after</a:t>
            </a:r>
            <a:b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September 2020.</a:t>
            </a:r>
          </a:p>
          <a:p>
            <a:r>
              <a:rPr lang="en-GB" sz="2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PDFs or other documents</a:t>
            </a: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published after 23 September 2018.</a:t>
            </a:r>
          </a:p>
          <a:p>
            <a:r>
              <a:rPr lang="en-GB" sz="2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Accessibility requirements </a:t>
            </a: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new, existing, or outsourced mobile apps apply. The deadline: </a:t>
            </a:r>
            <a:r>
              <a:rPr lang="en-GB" sz="2400" b="1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June 2021</a:t>
            </a:r>
            <a:r>
              <a:rPr lang="en-GB" sz="24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r">
              <a:buNone/>
            </a:pPr>
            <a:r>
              <a:rPr lang="en-GB" sz="18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(CDDO, 2021)</a:t>
            </a:r>
            <a:endParaRPr lang="en-GB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E18FF-7935-4426-BD6C-52294C4D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DIGITAL ACCESSIBILITY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72F960-036F-49FD-8712-B226684B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520" y="868014"/>
            <a:ext cx="1995280" cy="1170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78BA8-EA7F-4243-89FE-9A482AF56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173" y="670423"/>
            <a:ext cx="1102845" cy="136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CA87DB-DE9A-4606-9C0A-10DBACAA0D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412" y="796729"/>
            <a:ext cx="1241913" cy="1241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2CDA53-153E-4A26-9EEA-681DE99E4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4696" y="796729"/>
            <a:ext cx="1862783" cy="1530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00AA53-2621-48B1-BE6D-1D4AA3A5C3C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5/20</a:t>
            </a:r>
          </a:p>
        </p:txBody>
      </p:sp>
    </p:spTree>
    <p:extLst>
      <p:ext uri="{BB962C8B-B14F-4D97-AF65-F5344CB8AC3E}">
        <p14:creationId xmlns:p14="http://schemas.microsoft.com/office/powerpoint/2010/main" val="4187494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49AC759-D3D5-4034-8E08-EA1E000EE2F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ea typeface="+mn-ea"/>
              </a:rPr>
              <a:t>Who does digital accessibility affect?</a:t>
            </a:r>
            <a:endParaRPr lang="en-GB" dirty="0">
              <a:solidFill>
                <a:schemeClr val="bg1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FE4008-222D-4BEE-B976-AB2754363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Who does digital accessibility affect?</a:t>
            </a:r>
          </a:p>
          <a:p>
            <a:pPr>
              <a:spcAft>
                <a:spcPts val="1000"/>
              </a:spcAft>
            </a:pPr>
            <a:r>
              <a:rPr lang="en-GB" sz="2600" dirty="0">
                <a:latin typeface="Arial" panose="020B0604020202020204" pitchFamily="34" charset="0"/>
                <a:cs typeface="Arial" panose="020B0604020202020204" pitchFamily="34" charset="0"/>
              </a:rPr>
              <a:t>The goal: digital products - usable by disabled people</a:t>
            </a:r>
          </a:p>
          <a:p>
            <a:pPr lvl="1"/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vision or with limited vision.</a:t>
            </a:r>
          </a:p>
          <a:p>
            <a:pPr lvl="1"/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perception of colour.</a:t>
            </a:r>
          </a:p>
          <a:p>
            <a:pPr lvl="1"/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hearing or with limited hearing.</a:t>
            </a:r>
          </a:p>
          <a:p>
            <a:pPr marL="0" indent="0">
              <a:buNone/>
            </a:pPr>
            <a:endParaRPr lang="en-GB" sz="24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8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Lexdis</a:t>
            </a:r>
            <a:r>
              <a:rPr lang="en-GB" sz="1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D0D48-E07D-464B-888C-940A51046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DIGITAL ACCESSIBILITY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70644D-EA98-495B-81C1-2F5F6312F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71224" y="681037"/>
            <a:ext cx="1415311" cy="4975464"/>
            <a:chOff x="9281444" y="681038"/>
            <a:chExt cx="1170628" cy="411529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933466B-800D-41F5-BBF8-578AE41175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81444" y="681038"/>
              <a:ext cx="1170628" cy="1170628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BB66C71C-86E6-4E2C-AFD0-1D79263AC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81444" y="1748002"/>
              <a:ext cx="1170628" cy="117062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A8FD2CF-4D5C-4A59-977E-5E968E9D5E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25801" y="3881930"/>
              <a:ext cx="914400" cy="91440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6EA7A8-4F11-4E7A-9491-D5D9B62D4ADE}"/>
                </a:ext>
              </a:extLst>
            </p:cNvPr>
            <p:cNvGrpSpPr/>
            <p:nvPr/>
          </p:nvGrpSpPr>
          <p:grpSpPr>
            <a:xfrm>
              <a:off x="9281444" y="2814966"/>
              <a:ext cx="1170628" cy="1170628"/>
              <a:chOff x="4420303" y="2879754"/>
              <a:chExt cx="576310" cy="576310"/>
            </a:xfrm>
          </p:grpSpPr>
          <p:pic>
            <p:nvPicPr>
              <p:cNvPr id="12" name="Graphic 11" descr="Palette outline">
                <a:extLst>
                  <a:ext uri="{FF2B5EF4-FFF2-40B4-BE49-F238E27FC236}">
                    <a16:creationId xmlns:a16="http://schemas.microsoft.com/office/drawing/2014/main" id="{FB0B6E15-E279-430F-9237-BF7B68597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420303" y="2879754"/>
                <a:ext cx="576310" cy="576310"/>
              </a:xfrm>
              <a:prstGeom prst="rect">
                <a:avLst/>
              </a:prstGeom>
            </p:spPr>
          </p:pic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2375C45-8C23-4087-B415-E4DF8EA6D6B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91371" y="2926718"/>
                <a:ext cx="445281" cy="438150"/>
              </a:xfrm>
              <a:prstGeom prst="line">
                <a:avLst/>
              </a:prstGeom>
              <a:ln w="38100">
                <a:solidFill>
                  <a:srgbClr val="395C7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1B0AE4-9B83-4099-9DE5-CC20B96F59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6/20</a:t>
            </a:r>
          </a:p>
        </p:txBody>
      </p:sp>
    </p:spTree>
    <p:extLst>
      <p:ext uri="{BB962C8B-B14F-4D97-AF65-F5344CB8AC3E}">
        <p14:creationId xmlns:p14="http://schemas.microsoft.com/office/powerpoint/2010/main" val="3287377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CAF2796-EAF7-4B0D-89A8-DB059C4DD61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 does digital accessibility affect</a:t>
            </a:r>
            <a:r>
              <a:rPr lang="en-GB" sz="2800" b="1" kern="1200" baseline="0" dirty="0">
                <a:solidFill>
                  <a:schemeClr val="bg1"/>
                </a:solidFill>
                <a:effectLst/>
                <a:ea typeface="+mn-ea"/>
              </a:rPr>
              <a:t> continued.</a:t>
            </a:r>
            <a:endParaRPr lang="en-GB" dirty="0">
              <a:solidFill>
                <a:schemeClr val="bg1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FE4008-222D-4BEE-B976-AB2754363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Who does digital accessibility affect?</a:t>
            </a:r>
          </a:p>
          <a:p>
            <a:pPr lvl="1"/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limited dexterity.</a:t>
            </a:r>
          </a:p>
          <a:p>
            <a:pPr lvl="1"/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limited cognition.</a:t>
            </a:r>
          </a:p>
          <a:p>
            <a:pPr lvl="1"/>
            <a:r>
              <a:rPr lang="en-GB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speech.</a:t>
            </a:r>
          </a:p>
          <a:p>
            <a:pPr lvl="1"/>
            <a:endParaRPr lang="en-GB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Lexdis</a:t>
            </a:r>
            <a:r>
              <a:rPr lang="en-GB" sz="2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2021)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D0D48-E07D-464B-888C-940A51046B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DIGITAL ACCESSIBILITY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1B0AE4-9B83-4099-9DE5-CC20B96F59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7/20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294D8EF-0841-4AF4-AB15-3CFC08DA2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409656" y="681037"/>
            <a:ext cx="1415311" cy="3925625"/>
            <a:chOff x="9409656" y="681037"/>
            <a:chExt cx="1415311" cy="3925625"/>
          </a:xfrm>
        </p:grpSpPr>
        <p:pic>
          <p:nvPicPr>
            <p:cNvPr id="23" name="Graphic 22" descr="Head with gears with solid fill">
              <a:extLst>
                <a:ext uri="{FF2B5EF4-FFF2-40B4-BE49-F238E27FC236}">
                  <a16:creationId xmlns:a16="http://schemas.microsoft.com/office/drawing/2014/main" id="{25E3F1FD-24CE-4C6C-99D8-991D4AABB6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06267" y="1985543"/>
              <a:ext cx="1105527" cy="1105527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FB4A8ED-A49D-416A-AF5F-690499A08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94340" y="681037"/>
              <a:ext cx="1162506" cy="1162506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FBF96B-56EA-4CDB-B885-1C78FB7A738F}"/>
                </a:ext>
              </a:extLst>
            </p:cNvPr>
            <p:cNvGrpSpPr/>
            <p:nvPr/>
          </p:nvGrpSpPr>
          <p:grpSpPr>
            <a:xfrm>
              <a:off x="9409656" y="3191351"/>
              <a:ext cx="1415311" cy="1415311"/>
              <a:chOff x="4907359" y="5462059"/>
              <a:chExt cx="683911" cy="683911"/>
            </a:xfrm>
          </p:grpSpPr>
          <p:pic>
            <p:nvPicPr>
              <p:cNvPr id="26" name="Graphic 25" descr="Speech outline">
                <a:extLst>
                  <a:ext uri="{FF2B5EF4-FFF2-40B4-BE49-F238E27FC236}">
                    <a16:creationId xmlns:a16="http://schemas.microsoft.com/office/drawing/2014/main" id="{C321F0EF-EABA-43C0-8FE3-A692578C76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907359" y="5462059"/>
                <a:ext cx="683911" cy="683911"/>
              </a:xfrm>
              <a:prstGeom prst="rect">
                <a:avLst/>
              </a:prstGeom>
            </p:spPr>
          </p:pic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9795317-A418-4A2E-8536-EE2F0DC80E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13276" y="5527060"/>
                <a:ext cx="445281" cy="438150"/>
              </a:xfrm>
              <a:prstGeom prst="line">
                <a:avLst/>
              </a:prstGeom>
              <a:ln w="38100">
                <a:solidFill>
                  <a:srgbClr val="395C7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36713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7025DA-0AD0-4DB2-BC9D-0BADA0A9E5BC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rtl="0" eaLnBrk="1" latinLnBrk="0" hangingPunct="1"/>
            <a:r>
              <a:rPr lang="en-GB" sz="2800" b="1" kern="1200" dirty="0">
                <a:solidFill>
                  <a:schemeClr val="bg1"/>
                </a:solidFill>
                <a:effectLst/>
                <a:ea typeface="+mn-ea"/>
              </a:rPr>
              <a:t>What is Assistive Technology?</a:t>
            </a:r>
            <a:endParaRPr lang="en-GB" dirty="0">
              <a:solidFill>
                <a:schemeClr val="bg1"/>
              </a:solidFill>
              <a:effectLst/>
            </a:endParaRP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EED52-E46F-4014-9CFD-A522471ADF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ASSITIVE TECHNOLOGY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11B53-13A5-4428-BE2E-B795CDBE41A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420820" y="6419654"/>
            <a:ext cx="3350359" cy="221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" spc="300" dirty="0">
                <a:solidFill>
                  <a:srgbClr val="395C7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8/20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3C1FEC-C2FA-4C5D-83DC-47323A5CF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297" y="0"/>
            <a:ext cx="6183703" cy="618370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3F9345-143B-43B4-8122-C28B927E6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302"/>
            <a:ext cx="6183702" cy="3465661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What is Assistive Technology?</a:t>
            </a:r>
          </a:p>
          <a:p>
            <a:pPr>
              <a:spcAft>
                <a:spcPts val="10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‘Assistive technology (AT) is any item, piece of equipment, software program, or product system that is used to increase, maintain, or improve the functional capabilities of [a disabled person].’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(ATIA, 2021)</a:t>
            </a:r>
          </a:p>
        </p:txBody>
      </p:sp>
      <p:pic>
        <p:nvPicPr>
          <p:cNvPr id="8" name="Graphic 7" descr="Head with gears with solid fill">
            <a:extLst>
              <a:ext uri="{FF2B5EF4-FFF2-40B4-BE49-F238E27FC236}">
                <a16:creationId xmlns:a16="http://schemas.microsoft.com/office/drawing/2014/main" id="{18BDA18C-D8DE-4BA8-B414-E7677D6CC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264824">
            <a:off x="8541410" y="3816562"/>
            <a:ext cx="307764" cy="30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533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icrolink 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54E"/>
      </a:accent1>
      <a:accent2>
        <a:srgbClr val="B9323C"/>
      </a:accent2>
      <a:accent3>
        <a:srgbClr val="454851"/>
      </a:accent3>
      <a:accent4>
        <a:srgbClr val="928E93"/>
      </a:accent4>
      <a:accent5>
        <a:srgbClr val="7193AD"/>
      </a:accent5>
      <a:accent6>
        <a:srgbClr val="1F80B9"/>
      </a:accent6>
      <a:hlink>
        <a:srgbClr val="1F80B9"/>
      </a:hlink>
      <a:folHlink>
        <a:srgbClr val="95398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crolink 2021 PowerPoint template (16by9).potx" id="{9C014B89-E9B1-49F7-AE17-F3B57996B4F3}" vid="{19870DCD-769B-43FC-963C-593C93A5422E}"/>
    </a:ext>
  </a:extLst>
</a:theme>
</file>

<file path=ppt/theme/theme2.xml><?xml version="1.0" encoding="utf-8"?>
<a:theme xmlns:a="http://schemas.openxmlformats.org/drawingml/2006/main" name="Supliment Slides">
  <a:themeElements>
    <a:clrScheme name="Microlink 20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354E"/>
      </a:accent1>
      <a:accent2>
        <a:srgbClr val="B9323C"/>
      </a:accent2>
      <a:accent3>
        <a:srgbClr val="454851"/>
      </a:accent3>
      <a:accent4>
        <a:srgbClr val="928E93"/>
      </a:accent4>
      <a:accent5>
        <a:srgbClr val="7193AD"/>
      </a:accent5>
      <a:accent6>
        <a:srgbClr val="1F80B9"/>
      </a:accent6>
      <a:hlink>
        <a:srgbClr val="1F80B9"/>
      </a:hlink>
      <a:folHlink>
        <a:srgbClr val="95398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crolink 2021 PowerPoint template (16by9).potx" id="{9C014B89-E9B1-49F7-AE17-F3B57996B4F3}" vid="{2B215447-23E3-44E9-B18D-B62503DEB57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1067</TotalTime>
  <Words>1967</Words>
  <Application>Microsoft Office PowerPoint</Application>
  <PresentationFormat>Widescreen</PresentationFormat>
  <Paragraphs>376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inherit</vt:lpstr>
      <vt:lpstr>Lato</vt:lpstr>
      <vt:lpstr>Wingdings</vt:lpstr>
      <vt:lpstr>Office Theme</vt:lpstr>
      <vt:lpstr>Supliment Slides</vt:lpstr>
      <vt:lpstr>e-Learning to learn about Assistive Technology and Accessibility</vt:lpstr>
      <vt:lpstr>Overview</vt:lpstr>
      <vt:lpstr>What is digital accessibility? </vt:lpstr>
      <vt:lpstr>What is digital accessibility continued </vt:lpstr>
      <vt:lpstr>Public Sector Bodies Accessibility Regulations (PSBAR)</vt:lpstr>
      <vt:lpstr>PSBAR continued</vt:lpstr>
      <vt:lpstr>Who does digital accessibility affect? </vt:lpstr>
      <vt:lpstr>Who does digital accessibility affect continued. </vt:lpstr>
      <vt:lpstr>What is Assistive Technology? </vt:lpstr>
      <vt:lpstr>ASSITIVE TECHNOLOGY FEATURES </vt:lpstr>
      <vt:lpstr>What are the potential barriers?</vt:lpstr>
      <vt:lpstr>How do you overcome the barriers?</vt:lpstr>
      <vt:lpstr>BEST PRACTICE</vt:lpstr>
      <vt:lpstr>What digital accessibility solutions does Microlink provide? </vt:lpstr>
      <vt:lpstr>ACCESSIBILITY E-LEARNING</vt:lpstr>
      <vt:lpstr>Digital accessibility learning platform</vt:lpstr>
      <vt:lpstr>Digital accessibility learning platform continued</vt:lpstr>
      <vt:lpstr>Examples of platform features:</vt:lpstr>
      <vt:lpstr>Examples of platform features continued</vt:lpstr>
      <vt:lpstr>Examples of platform features continued </vt:lpstr>
      <vt:lpstr>Take ‘home’ message.</vt:lpstr>
      <vt:lpstr>Questions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Neil Rogers</dc:creator>
  <cp:lastModifiedBy>Neil Rogers</cp:lastModifiedBy>
  <cp:revision>405</cp:revision>
  <dcterms:created xsi:type="dcterms:W3CDTF">2021-06-17T08:06:59Z</dcterms:created>
  <dcterms:modified xsi:type="dcterms:W3CDTF">2021-06-25T18:13:50Z</dcterms:modified>
</cp:coreProperties>
</file>